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3"/>
    <p:sldId id="294" r:id="rId4"/>
    <p:sldId id="257" r:id="rId5"/>
    <p:sldId id="258" r:id="rId6"/>
    <p:sldId id="296" r:id="rId7"/>
    <p:sldId id="264" r:id="rId8"/>
    <p:sldId id="265" r:id="rId9"/>
    <p:sldId id="297" r:id="rId10"/>
    <p:sldId id="298" r:id="rId11"/>
    <p:sldId id="266" r:id="rId12"/>
    <p:sldId id="267" r:id="rId13"/>
    <p:sldId id="268" r:id="rId14"/>
    <p:sldId id="259" r:id="rId15"/>
    <p:sldId id="270" r:id="rId17"/>
    <p:sldId id="275" r:id="rId18"/>
    <p:sldId id="299" r:id="rId19"/>
    <p:sldId id="276" r:id="rId20"/>
    <p:sldId id="271" r:id="rId21"/>
    <p:sldId id="301" r:id="rId22"/>
    <p:sldId id="303" r:id="rId23"/>
    <p:sldId id="304" r:id="rId24"/>
    <p:sldId id="305" r:id="rId25"/>
    <p:sldId id="306" r:id="rId26"/>
    <p:sldId id="309" r:id="rId27"/>
    <p:sldId id="300" r:id="rId28"/>
    <p:sldId id="302" r:id="rId29"/>
    <p:sldId id="272" r:id="rId30"/>
    <p:sldId id="310" r:id="rId31"/>
    <p:sldId id="311" r:id="rId32"/>
    <p:sldId id="312" r:id="rId33"/>
    <p:sldId id="313" r:id="rId34"/>
    <p:sldId id="314" r:id="rId35"/>
    <p:sldId id="273" r:id="rId36"/>
    <p:sldId id="279" r:id="rId37"/>
    <p:sldId id="274" r:id="rId38"/>
    <p:sldId id="280" r:id="rId39"/>
    <p:sldId id="308" r:id="rId40"/>
    <p:sldId id="316" r:id="rId41"/>
    <p:sldId id="317" r:id="rId42"/>
    <p:sldId id="315" r:id="rId43"/>
    <p:sldId id="281" r:id="rId44"/>
    <p:sldId id="282" r:id="rId45"/>
    <p:sldId id="260" r:id="rId46"/>
    <p:sldId id="283" r:id="rId47"/>
    <p:sldId id="284" r:id="rId48"/>
    <p:sldId id="285" r:id="rId49"/>
    <p:sldId id="318" r:id="rId50"/>
    <p:sldId id="261" r:id="rId51"/>
    <p:sldId id="320" r:id="rId52"/>
    <p:sldId id="321" r:id="rId53"/>
    <p:sldId id="322" r:id="rId54"/>
    <p:sldId id="323" r:id="rId55"/>
    <p:sldId id="324" r:id="rId56"/>
    <p:sldId id="287" r:id="rId57"/>
    <p:sldId id="262" r:id="rId58"/>
    <p:sldId id="263" r:id="rId59"/>
    <p:sldId id="288" r:id="rId60"/>
    <p:sldId id="289" r:id="rId61"/>
    <p:sldId id="290" r:id="rId62"/>
    <p:sldId id="291" r:id="rId63"/>
    <p:sldId id="319" r:id="rId64"/>
    <p:sldId id="292" r:id="rId65"/>
    <p:sldId id="286" r:id="rId66"/>
    <p:sldId id="307" r:id="rId67"/>
    <p:sldId id="293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721" autoAdjust="0"/>
  </p:normalViewPr>
  <p:slideViewPr>
    <p:cSldViewPr snapToGrid="0">
      <p:cViewPr varScale="1">
        <p:scale>
          <a:sx n="125" d="100"/>
          <a:sy n="125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5.xml"/><Relationship Id="rId69" Type="http://schemas.openxmlformats.org/officeDocument/2006/relationships/presProps" Target="presProps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EB5C7-85CB-4F28-AE04-06A843069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29662-7F4E-4DB0-9A43-7C909D576A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9662-7F4E-4DB0-9A43-7C909D576A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9662-7F4E-4DB0-9A43-7C909D576A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  <a:endParaRPr lang="en-US" sz="7200" dirty="0">
              <a:solidFill>
                <a:schemeClr val="tx1"/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  <a:endParaRPr lang="en-US" sz="72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161E7BD-2304-4CFF-AC2E-DAADCB15FF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FFFFDD1-674E-49C1-9A4F-FA173DBDC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3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8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E7BD-2304-4CFF-AC2E-DAADCB15FF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FDD1-674E-49C1-9A4F-FA173DBDC130}" type="slidenum">
              <a:rPr lang="zh-CN" altLang="en-US" smtClean="0"/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irgrid.ac.cn/handle/1471x/976582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ai.baidu.com/tech/nlp/lexical" TargetMode="Externa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hyperlink" Target="https://zhuanlan.zhihu.com/p/100969186?utm_source=com.gzqwkj.cshu" TargetMode="Externa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自然语言处理技术基础</a:t>
            </a:r>
            <a:br>
              <a:rPr lang="en-US" altLang="zh-CN" dirty="0"/>
            </a:br>
            <a:r>
              <a:rPr lang="en-US" altLang="zh-CN" sz="2800" dirty="0"/>
              <a:t>Natural Language Processing</a:t>
            </a:r>
            <a:r>
              <a:rPr lang="zh-CN" altLang="en-US" sz="2800" dirty="0"/>
              <a:t>，</a:t>
            </a:r>
            <a:r>
              <a:rPr lang="en-US" altLang="zh-CN" sz="2800" dirty="0"/>
              <a:t>NLP</a:t>
            </a:r>
            <a:endParaRPr lang="zh-CN" altLang="en-US" sz="2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网络空间安全与计算机学院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" y="158333"/>
            <a:ext cx="956755" cy="4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7.1.3 </a:t>
            </a:r>
            <a:r>
              <a:rPr lang="zh-CN" altLang="en-US" dirty="0"/>
              <a:t>未登录词识别问题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2" y="2336872"/>
            <a:ext cx="8502590" cy="412229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分类：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专有名词：人名、地名、机构名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实体名词：日期、地址、电话号码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衍生词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重叠形式：散散步、高高兴兴、一个个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派生词：   非教师、开发者、洗个澡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离合词：   睡了一个觉、留点儿意、发什么时候理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新涌现的普通词汇或专业术语：超女、博客、禽流感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网络用语、拼音缩写：喜大普奔、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lang="en-US" altLang="zh-CN" dirty="0" err="1"/>
              <a:t>xswl</a:t>
            </a:r>
            <a:r>
              <a:rPr lang="zh-CN" altLang="en-US" dirty="0"/>
              <a:t>：笑死我了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4487" y="4954541"/>
            <a:ext cx="3468001" cy="9963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206" y="2823942"/>
            <a:ext cx="5231282" cy="10809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命名实体识别 </a:t>
            </a:r>
            <a:r>
              <a:rPr lang="en-US" altLang="zh-CN" dirty="0"/>
              <a:t>Named Entity Recognition</a:t>
            </a:r>
            <a:r>
              <a:rPr lang="zh-CN" altLang="en-US" dirty="0"/>
              <a:t>，</a:t>
            </a:r>
            <a:r>
              <a:rPr lang="en-US" altLang="zh-CN" dirty="0"/>
              <a:t>NER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1657" y="2609247"/>
            <a:ext cx="9613861" cy="2838242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4000" dirty="0">
                <a:highlight>
                  <a:srgbClr val="008000"/>
                </a:highlight>
              </a:rPr>
              <a:t>命名实体：专有名词 </a:t>
            </a:r>
            <a:r>
              <a:rPr lang="en-US" altLang="zh-CN" sz="4000" dirty="0">
                <a:highlight>
                  <a:srgbClr val="008000"/>
                </a:highlight>
              </a:rPr>
              <a:t>+ </a:t>
            </a:r>
            <a:r>
              <a:rPr lang="zh-CN" altLang="en-US" sz="4000" dirty="0">
                <a:highlight>
                  <a:srgbClr val="008000"/>
                </a:highlight>
              </a:rPr>
              <a:t>实体名词</a:t>
            </a:r>
            <a:endParaRPr lang="en-US" altLang="zh-CN" sz="4000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他还兼任何应钦在福州办的东陆军军官学校的政治教官</a:t>
            </a:r>
            <a:endParaRPr lang="en-US" altLang="zh-CN" dirty="0"/>
          </a:p>
          <a:p>
            <a:r>
              <a:rPr lang="zh-CN" altLang="en-US" dirty="0"/>
              <a:t>林徽因此时已离开了那里</a:t>
            </a:r>
            <a:endParaRPr lang="en-US" altLang="zh-CN" dirty="0"/>
          </a:p>
          <a:p>
            <a:r>
              <a:rPr lang="zh-CN" altLang="en-US" dirty="0"/>
              <a:t>赵微笑着走了</a:t>
            </a:r>
            <a:endParaRPr lang="en-US" altLang="zh-CN" dirty="0"/>
          </a:p>
          <a:p>
            <a:r>
              <a:rPr lang="zh-CN" altLang="en-US" dirty="0"/>
              <a:t>南京市长江大桥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识别模板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36873"/>
            <a:ext cx="10759407" cy="402501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zh-CN" altLang="en-US" dirty="0"/>
              <a:t>地名识别模板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→</a:t>
            </a:r>
            <a:r>
              <a:rPr lang="en-US" altLang="zh-CN" dirty="0"/>
              <a:t>LN D* </a:t>
            </a:r>
            <a:r>
              <a:rPr lang="en-US" altLang="zh-CN" dirty="0" err="1"/>
              <a:t>LocKeyWord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→</a:t>
            </a:r>
            <a:r>
              <a:rPr lang="en-US" altLang="zh-CN" dirty="0"/>
              <a:t>PN D* </a:t>
            </a:r>
            <a:r>
              <a:rPr lang="en-US" altLang="zh-CN" dirty="0" err="1"/>
              <a:t>LocKeyWord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：地名；</a:t>
            </a:r>
            <a:r>
              <a:rPr lang="en-US" altLang="zh-CN" dirty="0"/>
              <a:t>PN</a:t>
            </a:r>
            <a:r>
              <a:rPr lang="zh-CN" altLang="en-US" dirty="0"/>
              <a:t>：人名；</a:t>
            </a:r>
            <a:r>
              <a:rPr lang="en-US" altLang="zh-CN" dirty="0"/>
              <a:t>D</a:t>
            </a:r>
            <a:r>
              <a:rPr lang="zh-CN" altLang="en-US" dirty="0"/>
              <a:t>：地名中间词；</a:t>
            </a:r>
            <a:r>
              <a:rPr lang="en-US" altLang="zh-CN" dirty="0"/>
              <a:t> </a:t>
            </a:r>
            <a:r>
              <a:rPr lang="en-US" altLang="zh-CN" dirty="0" err="1"/>
              <a:t>LocKeyWord</a:t>
            </a:r>
            <a:r>
              <a:rPr lang="zh-CN" altLang="en-US" dirty="0"/>
              <a:t>：地名关键词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机构名识别模板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N</a:t>
            </a:r>
            <a:r>
              <a:rPr lang="zh-CN" altLang="en-US" dirty="0"/>
              <a:t>→</a:t>
            </a:r>
            <a:r>
              <a:rPr lang="en-US" altLang="zh-CN" dirty="0"/>
              <a:t>LN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→</a:t>
            </a:r>
            <a:r>
              <a:rPr lang="en-US" altLang="zh-CN" dirty="0"/>
              <a:t>PN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→</a:t>
            </a:r>
            <a:r>
              <a:rPr lang="en-US" altLang="zh-CN" dirty="0"/>
              <a:t>ON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：机构名；</a:t>
            </a:r>
            <a:r>
              <a:rPr lang="en-US" altLang="zh-CN" dirty="0"/>
              <a:t>LN</a:t>
            </a:r>
            <a:r>
              <a:rPr lang="zh-CN" altLang="en-US" dirty="0"/>
              <a:t>：地名；</a:t>
            </a:r>
            <a:r>
              <a:rPr lang="en-US" altLang="zh-CN" dirty="0"/>
              <a:t>PN</a:t>
            </a:r>
            <a:r>
              <a:rPr lang="zh-CN" altLang="en-US" dirty="0"/>
              <a:t>：人名；</a:t>
            </a:r>
            <a:r>
              <a:rPr lang="en-US" altLang="zh-CN" dirty="0"/>
              <a:t>D</a:t>
            </a:r>
            <a:r>
              <a:rPr lang="zh-CN" altLang="en-US" dirty="0"/>
              <a:t>：机构名中间词；</a:t>
            </a:r>
            <a:r>
              <a:rPr lang="en-US" altLang="zh-CN" dirty="0"/>
              <a:t> </a:t>
            </a:r>
            <a:r>
              <a:rPr lang="en-US" altLang="zh-CN" dirty="0" err="1"/>
              <a:t>LocKeyWord</a:t>
            </a:r>
            <a:r>
              <a:rPr lang="zh-CN" altLang="en-US" dirty="0"/>
              <a:t>：机构名关键词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23608" y="6361889"/>
            <a:ext cx="10181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吴友政  </a:t>
            </a:r>
            <a:r>
              <a:rPr lang="en-US" altLang="zh-CN" sz="1200" dirty="0"/>
              <a:t>2006 </a:t>
            </a:r>
            <a:r>
              <a:rPr lang="zh-CN" altLang="en-US" sz="1200" b="0" i="0" dirty="0">
                <a:effectLst/>
                <a:latin typeface="SF Pro SC"/>
              </a:rPr>
              <a:t>中国科学院自动化研究所 </a:t>
            </a:r>
            <a:r>
              <a:rPr lang="en-US" altLang="zh-CN" sz="1200" dirty="0">
                <a:hlinkClick r:id="rId1"/>
              </a:rPr>
              <a:t>http://www.irgrid.ac.cn/handle/1471x/976582#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基本分词方法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244" y="2061160"/>
            <a:ext cx="7364632" cy="4681016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zh-CN" altLang="en-US" b="1" dirty="0">
                <a:highlight>
                  <a:srgbClr val="008000"/>
                </a:highlight>
              </a:rPr>
              <a:t>基于词典分词算法（</a:t>
            </a:r>
            <a:r>
              <a:rPr lang="zh-CN" altLang="en-US" dirty="0">
                <a:highlight>
                  <a:srgbClr val="008000"/>
                </a:highlight>
              </a:rPr>
              <a:t>字符串匹配分词算法</a:t>
            </a:r>
            <a:r>
              <a:rPr lang="zh-CN" altLang="en-US" b="1" dirty="0">
                <a:highlight>
                  <a:srgbClr val="008000"/>
                </a:highlight>
              </a:rPr>
              <a:t>）</a:t>
            </a:r>
            <a:endParaRPr lang="en-US" altLang="zh-CN" b="1" dirty="0">
              <a:highlight>
                <a:srgbClr val="008000"/>
              </a:highlight>
            </a:endParaRPr>
          </a:p>
          <a:p>
            <a:pPr marL="457200" lvl="1" indent="0">
              <a:buNone/>
            </a:pPr>
            <a:r>
              <a:rPr lang="zh-CN" altLang="en-US" dirty="0"/>
              <a:t>把句子按照字典切分成词，再寻找词的最佳组合方式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常用算法：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最大匹配法、最短路径法、基于</a:t>
            </a:r>
            <a:r>
              <a:rPr lang="en-US" altLang="zh-CN" dirty="0"/>
              <a:t>n-gram model</a:t>
            </a:r>
            <a:r>
              <a:rPr lang="zh-CN" altLang="en-US" dirty="0"/>
              <a:t>的算法等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008000"/>
                </a:highlight>
              </a:rPr>
              <a:t>基于统计的机器学习算法（基于字的分词）</a:t>
            </a:r>
            <a:endParaRPr lang="en-US" altLang="zh-CN" b="1" dirty="0">
              <a:solidFill>
                <a:srgbClr val="C00000"/>
              </a:solidFill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b="1" dirty="0"/>
              <a:t>      </a:t>
            </a:r>
            <a:r>
              <a:rPr lang="zh-CN" altLang="en-US" sz="2000" dirty="0"/>
              <a:t>由字构词，先把句子分成一个个字，再将字组合成词，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 </a:t>
            </a:r>
            <a:r>
              <a:rPr lang="zh-CN" altLang="en-US" sz="2000" dirty="0"/>
              <a:t>寻找最优的切分策略，同时也可以转化成序列标注问题。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dirty="0"/>
              <a:t>常用算法：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highlight>
                  <a:srgbClr val="008000"/>
                </a:highlight>
              </a:rPr>
              <a:t>N-Gram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highlight>
                  <a:srgbClr val="008000"/>
                </a:highlight>
              </a:rPr>
              <a:t>、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highlight>
                  <a:srgbClr val="008000"/>
                </a:highlight>
              </a:rPr>
              <a:t>HMM</a:t>
            </a:r>
            <a:r>
              <a:rPr lang="zh-CN" altLang="en-US" dirty="0"/>
              <a:t>、</a:t>
            </a:r>
            <a:r>
              <a:rPr lang="en-US" altLang="zh-CN" dirty="0"/>
              <a:t>CRF</a:t>
            </a:r>
            <a:r>
              <a:rPr lang="zh-CN" altLang="en-US" dirty="0"/>
              <a:t>、</a:t>
            </a:r>
            <a:r>
              <a:rPr lang="en-US" altLang="zh-CN" dirty="0"/>
              <a:t>SVM</a:t>
            </a:r>
            <a:r>
              <a:rPr lang="zh-CN" altLang="en-US" dirty="0"/>
              <a:t>、深度学习 等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7943412" y="2061160"/>
            <a:ext cx="4059612" cy="264687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/>
              <a:t>基本的分词方法包括：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最大匹配法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最少分词法（最短路径法）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最大概率法（最短加权路径法）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与</a:t>
            </a:r>
            <a:r>
              <a:rPr lang="zh-CN" altLang="en-US" u="sng" dirty="0"/>
              <a:t>词性标注</a:t>
            </a:r>
            <a:r>
              <a:rPr lang="zh-CN" altLang="en-US" dirty="0"/>
              <a:t>相结合的分词方法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基于</a:t>
            </a:r>
            <a:r>
              <a:rPr lang="zh-CN" altLang="en-US" u="sng" dirty="0"/>
              <a:t>互现信息</a:t>
            </a:r>
            <a:r>
              <a:rPr lang="zh-CN" altLang="en-US" dirty="0"/>
              <a:t>的分词方法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b="1" dirty="0">
                <a:solidFill>
                  <a:srgbClr val="C00000"/>
                </a:solidFill>
                <a:highlight>
                  <a:srgbClr val="008000"/>
                </a:highlight>
              </a:rPr>
              <a:t>基于</a:t>
            </a:r>
            <a:r>
              <a:rPr lang="zh-CN" altLang="en-US" b="1" u="sng" dirty="0">
                <a:solidFill>
                  <a:srgbClr val="C00000"/>
                </a:solidFill>
                <a:highlight>
                  <a:srgbClr val="008000"/>
                </a:highlight>
              </a:rPr>
              <a:t>字分类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008000"/>
                </a:highlight>
              </a:rPr>
              <a:t>的方法</a:t>
            </a:r>
            <a:endParaRPr lang="en-US" altLang="zh-CN" b="1" dirty="0">
              <a:solidFill>
                <a:srgbClr val="C00000"/>
              </a:solidFill>
              <a:highlight>
                <a:srgbClr val="008000"/>
              </a:highlight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基于</a:t>
            </a:r>
            <a:r>
              <a:rPr lang="zh-CN" altLang="en-US" u="sng" dirty="0"/>
              <a:t>实例</a:t>
            </a:r>
            <a:r>
              <a:rPr lang="zh-CN" altLang="en-US" dirty="0"/>
              <a:t>的汉语分词方法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853836" y="6350993"/>
            <a:ext cx="2958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https://github.com/liuhuanyong/WordSegment</a:t>
            </a:r>
            <a:endParaRPr lang="zh-CN" altLang="en-US" sz="1000" dirty="0"/>
          </a:p>
        </p:txBody>
      </p:sp>
      <p:sp>
        <p:nvSpPr>
          <p:cNvPr id="7" name="文本框 6"/>
          <p:cNvSpPr txBox="1"/>
          <p:nvPr/>
        </p:nvSpPr>
        <p:spPr>
          <a:xfrm>
            <a:off x="7853836" y="6104772"/>
            <a:ext cx="25013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https://zhuanlan.zhihu.com/p/50444885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 </a:t>
            </a:r>
            <a:r>
              <a:rPr lang="en-US" altLang="zh-CN" dirty="0"/>
              <a:t>Maximum Match 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1869" y="2320701"/>
            <a:ext cx="8801756" cy="1329447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需要一个</a:t>
            </a:r>
            <a:r>
              <a:rPr lang="zh-CN" altLang="en-US" dirty="0">
                <a:highlight>
                  <a:srgbClr val="FF00FF"/>
                </a:highlight>
                <a:latin typeface="+mn-ea"/>
              </a:rPr>
              <a:t>词表</a:t>
            </a:r>
            <a:r>
              <a:rPr lang="zh-CN" altLang="en-US" dirty="0">
                <a:latin typeface="+mn-ea"/>
              </a:rPr>
              <a:t>，用文本的候选词去跟词表中的词匹配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如果匹配成功，则认为候选词是词，予以切分；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否则就认为不是词。</a:t>
            </a:r>
            <a:endParaRPr lang="zh-CN" altLang="en-US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3413" y="6611779"/>
            <a:ext cx="70622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https://blog.csdn.net/sihailongwang/article/details/73456845</a:t>
            </a:r>
            <a:endParaRPr lang="zh-CN" altLang="en-US" sz="1000" dirty="0"/>
          </a:p>
        </p:txBody>
      </p:sp>
      <p:sp>
        <p:nvSpPr>
          <p:cNvPr id="6" name="文本框 5"/>
          <p:cNvSpPr txBox="1"/>
          <p:nvPr/>
        </p:nvSpPr>
        <p:spPr>
          <a:xfrm>
            <a:off x="1031870" y="5035781"/>
            <a:ext cx="8801756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优点：程序简单易行，开发周期短，不需要词法、句法、语义资源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缺点：切分歧义消除的能力差（比如：“使用户满意”</a:t>
            </a:r>
            <a:r>
              <a:rPr lang="en-US" altLang="zh-CN" dirty="0">
                <a:latin typeface="+mn-ea"/>
              </a:rPr>
              <a:t>-&gt;“</a:t>
            </a:r>
            <a:r>
              <a:rPr lang="zh-CN" altLang="en-US" dirty="0">
                <a:latin typeface="+mn-ea"/>
              </a:rPr>
              <a:t>使用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户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满意”）</a:t>
            </a:r>
            <a:endParaRPr lang="zh-CN" altLang="en-US" dirty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1869" y="4159786"/>
            <a:ext cx="8801757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原则：尽可能的用最长的词来匹配句子中的汉字串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>
                <a:latin typeface="+mn-ea"/>
              </a:rPr>
              <a:t>算法：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068" y="2418946"/>
            <a:ext cx="11815863" cy="386512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）待切分汉字串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，已切分汉字串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初始为空串）</a:t>
            </a:r>
            <a:endParaRPr lang="zh-CN" altLang="en-US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）如果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为空串，转（</a:t>
            </a:r>
            <a:r>
              <a:rPr lang="en-US" altLang="zh-CN" dirty="0">
                <a:latin typeface="+mn-ea"/>
              </a:rPr>
              <a:t>6</a:t>
            </a:r>
            <a:r>
              <a:rPr lang="zh-CN" altLang="en-US" dirty="0">
                <a:latin typeface="+mn-ea"/>
              </a:rPr>
              <a:t>）</a:t>
            </a:r>
            <a:endParaRPr lang="zh-CN" altLang="en-US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）从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的左边赋值一个子串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作为候选词，尽可能长，但不要超过</a:t>
            </a:r>
            <a:r>
              <a:rPr lang="en-US" altLang="zh-CN" dirty="0" err="1">
                <a:latin typeface="+mn-ea"/>
              </a:rPr>
              <a:t>MaxWordLength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）如果在词表中找到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，或者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的长度为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（也就是一个汉字），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         </a:t>
            </a:r>
            <a:r>
              <a:rPr lang="zh-CN" altLang="en-US" dirty="0">
                <a:latin typeface="+mn-ea"/>
              </a:rPr>
              <a:t>那么将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和一个词界标记一起加到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的右边，并从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的左边去掉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，转（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）</a:t>
            </a:r>
            <a:endParaRPr lang="zh-CN" altLang="en-US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5</a:t>
            </a:r>
            <a:r>
              <a:rPr lang="zh-CN" altLang="en-US" dirty="0">
                <a:latin typeface="+mn-ea"/>
              </a:rPr>
              <a:t>）去掉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中最后一个汉字，转（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）</a:t>
            </a:r>
            <a:endParaRPr lang="zh-CN" altLang="en-US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6</a:t>
            </a:r>
            <a:r>
              <a:rPr lang="zh-CN" altLang="en-US" dirty="0">
                <a:latin typeface="+mn-ea"/>
              </a:rPr>
              <a:t>）结束</a:t>
            </a:r>
            <a:endParaRPr lang="zh-CN" altLang="en-US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3413" y="6611779"/>
            <a:ext cx="70622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https://blog.csdn.net/sihailongwang/article/details/73456845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/>
              <a:t>流程图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8781" y="2124448"/>
            <a:ext cx="7930071" cy="40386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77989" y="62103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https://www.cnblogs.com/jielongAI/p/10362314.html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>
                <a:latin typeface="+mn-ea"/>
              </a:rPr>
              <a:t>编程实现：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9245" y="3917164"/>
            <a:ext cx="5936494" cy="28196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8" y="2007304"/>
            <a:ext cx="3342062" cy="47257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45" y="2007305"/>
            <a:ext cx="4694327" cy="18670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最少分词法（</a:t>
            </a:r>
            <a:r>
              <a:rPr lang="zh-CN" altLang="en-US" b="0" i="0" dirty="0">
                <a:solidFill>
                  <a:srgbClr val="D8D8D8"/>
                </a:solidFill>
                <a:effectLst/>
                <a:latin typeface="Lato"/>
              </a:rPr>
              <a:t>最短路径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442" y="3436750"/>
            <a:ext cx="10609634" cy="1156586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600" dirty="0"/>
              <a:t>可以将最少分词法看成是“</a:t>
            </a:r>
            <a:r>
              <a:rPr lang="zh-CN" altLang="en-US" sz="1600" dirty="0">
                <a:highlight>
                  <a:srgbClr val="008000"/>
                </a:highlight>
              </a:rPr>
              <a:t>最短路径搜索</a:t>
            </a:r>
            <a:r>
              <a:rPr lang="zh-CN" altLang="en-US" sz="1600" dirty="0"/>
              <a:t>” 问题：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根据词典，找出字串中所有可能的词，构造词语切分的</a:t>
            </a:r>
            <a:r>
              <a:rPr lang="zh-CN" altLang="en-US" sz="1600" dirty="0">
                <a:highlight>
                  <a:srgbClr val="FF00FF"/>
                </a:highlight>
              </a:rPr>
              <a:t>无环有向图</a:t>
            </a:r>
            <a:r>
              <a:rPr lang="en-US" altLang="zh-CN" sz="1600" dirty="0">
                <a:highlight>
                  <a:srgbClr val="FF00FF"/>
                </a:highlight>
              </a:rPr>
              <a:t>DAG</a:t>
            </a:r>
            <a:r>
              <a:rPr lang="zh-CN" altLang="en-US" sz="1600" dirty="0"/>
              <a:t>，每个词对应图中的一条有向边，边长为</a:t>
            </a:r>
            <a:r>
              <a:rPr lang="en-US" altLang="zh-CN" sz="1600" dirty="0"/>
              <a:t>1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然后，针对该切分图，在起点到终点的所有路径中，寻找长度最短的路径。</a:t>
            </a:r>
            <a:endParaRPr lang="zh-CN" altLang="en-US" sz="1600" dirty="0"/>
          </a:p>
        </p:txBody>
      </p:sp>
      <p:sp>
        <p:nvSpPr>
          <p:cNvPr id="5" name="文本框 4"/>
          <p:cNvSpPr txBox="1"/>
          <p:nvPr/>
        </p:nvSpPr>
        <p:spPr>
          <a:xfrm>
            <a:off x="453958" y="5018250"/>
            <a:ext cx="1067448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zh-CN" altLang="en-US" dirty="0"/>
              <a:t>优点：同最大匹配法类似</a:t>
            </a:r>
            <a:endParaRPr lang="zh-CN" altLang="en-US" dirty="0"/>
          </a:p>
          <a:p>
            <a:pPr marL="0" indent="0" algn="l">
              <a:buNone/>
            </a:pPr>
            <a:r>
              <a:rPr lang="zh-CN" altLang="en-US" dirty="0"/>
              <a:t>缺点：当最短路径有多条的时候，选择最终的输出结果缺乏应有的标准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60442" y="2365335"/>
            <a:ext cx="1060315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4000" dirty="0"/>
              <a:t>基本思想：使每一句中切出的词数最少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N-</a:t>
            </a:r>
            <a:r>
              <a:rPr lang="zh-CN" altLang="en-US" dirty="0"/>
              <a:t>最短路径法（前</a:t>
            </a:r>
            <a:r>
              <a:rPr lang="en-US" altLang="zh-CN" dirty="0"/>
              <a:t>N</a:t>
            </a:r>
            <a:r>
              <a:rPr lang="zh-CN" altLang="en-US" dirty="0"/>
              <a:t>个最短路径）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338" y="3291533"/>
            <a:ext cx="3788160" cy="18011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338" y="2113137"/>
            <a:ext cx="3788160" cy="9591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338" y="5311911"/>
            <a:ext cx="3788160" cy="70300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80" y="2113137"/>
            <a:ext cx="7384420" cy="39017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词法分析 </a:t>
            </a:r>
            <a:r>
              <a:rPr lang="en-US" altLang="zh-CN" b="1" dirty="0"/>
              <a:t>Morphological Analysis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196" y="2303968"/>
            <a:ext cx="9003192" cy="38008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76349" y="6263288"/>
            <a:ext cx="4221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词法分析</a:t>
            </a:r>
            <a:r>
              <a:rPr lang="en-US" altLang="zh-CN" dirty="0">
                <a:hlinkClick r:id="rId2"/>
              </a:rPr>
              <a:t>-</a:t>
            </a:r>
            <a:r>
              <a:rPr lang="zh-CN" altLang="en-US" dirty="0">
                <a:hlinkClick r:id="rId2"/>
              </a:rPr>
              <a:t>百度</a:t>
            </a:r>
            <a:r>
              <a:rPr lang="en-US" altLang="zh-CN" dirty="0">
                <a:hlinkClick r:id="rId2"/>
              </a:rPr>
              <a:t>AI</a:t>
            </a:r>
            <a:r>
              <a:rPr lang="zh-CN" altLang="en-US" dirty="0">
                <a:hlinkClick r:id="rId2"/>
              </a:rPr>
              <a:t>开放平台 </a:t>
            </a:r>
            <a:r>
              <a:rPr lang="en-US" altLang="zh-CN" dirty="0">
                <a:hlinkClick r:id="rId2"/>
              </a:rPr>
              <a:t>(baidu.com)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0926" y="4655006"/>
            <a:ext cx="11090148" cy="1986729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虚线是</a:t>
            </a:r>
            <a:r>
              <a:rPr lang="zh-CN" altLang="en-US" dirty="0">
                <a:highlight>
                  <a:srgbClr val="00FF00"/>
                </a:highlight>
              </a:rPr>
              <a:t>回溯</a:t>
            </a:r>
            <a:r>
              <a:rPr lang="zh-CN" altLang="en-US" dirty="0"/>
              <a:t>出的是第一条最短路径</a:t>
            </a:r>
            <a:r>
              <a:rPr lang="en-US" altLang="zh-CN" dirty="0"/>
              <a:t>,</a:t>
            </a:r>
            <a:r>
              <a:rPr lang="zh-CN" altLang="en-US" dirty="0"/>
              <a:t>对应的粗分结果为</a:t>
            </a:r>
            <a:r>
              <a:rPr lang="en-US" altLang="zh-CN" dirty="0"/>
              <a:t>:</a:t>
            </a:r>
            <a:r>
              <a:rPr lang="zh-CN" altLang="en-US" dirty="0"/>
              <a:t>“</a:t>
            </a:r>
            <a:r>
              <a:rPr lang="zh-CN" altLang="en-US" dirty="0">
                <a:highlight>
                  <a:srgbClr val="008000"/>
                </a:highlight>
              </a:rPr>
              <a:t>他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说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的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确实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在理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en-US" altLang="zh-CN" dirty="0"/>
              <a:t>”,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Table(2),Table(3 )…Table(7)</a:t>
            </a:r>
            <a:r>
              <a:rPr lang="zh-CN" altLang="en-US" dirty="0"/>
              <a:t>分别为结点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…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对应的</a:t>
            </a:r>
            <a:r>
              <a:rPr lang="zh-CN" altLang="en-US" b="1" dirty="0">
                <a:highlight>
                  <a:srgbClr val="FF00FF"/>
                </a:highlight>
              </a:rPr>
              <a:t>信息记录表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Table(0)</a:t>
            </a:r>
            <a:r>
              <a:rPr lang="zh-CN" altLang="en-US" dirty="0"/>
              <a:t>、 </a:t>
            </a:r>
            <a:r>
              <a:rPr lang="en-US" altLang="zh-CN" dirty="0"/>
              <a:t>Table(1)</a:t>
            </a:r>
            <a:r>
              <a:rPr lang="zh-CN" altLang="en-US" dirty="0"/>
              <a:t>的信息记录表没有给出。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26" y="479379"/>
            <a:ext cx="7384420" cy="39017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1955" y="4311210"/>
            <a:ext cx="11116088" cy="2259992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900" dirty="0"/>
              <a:t>每个结点的</a:t>
            </a:r>
            <a:r>
              <a:rPr lang="zh-CN" altLang="en-US" sz="1900" dirty="0">
                <a:highlight>
                  <a:srgbClr val="FF00FF"/>
                </a:highlight>
              </a:rPr>
              <a:t>信息记录表</a:t>
            </a:r>
            <a:r>
              <a:rPr lang="zh-CN" altLang="en-US" sz="1900" dirty="0"/>
              <a:t>里的编号为路径不同长度的编号，按由小到大的顺序排列，编号最大不超过</a:t>
            </a:r>
            <a:r>
              <a:rPr lang="en-US" altLang="zh-CN" sz="1900" dirty="0"/>
              <a:t>N</a:t>
            </a:r>
            <a:r>
              <a:rPr lang="zh-CN" altLang="en-US" sz="1900" dirty="0"/>
              <a:t>。</a:t>
            </a:r>
            <a:endParaRPr lang="en-US" altLang="zh-CN" sz="19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</a:t>
            </a:r>
            <a:r>
              <a:rPr lang="en-US" altLang="zh-CN" dirty="0"/>
              <a:t>Table(5)</a:t>
            </a:r>
            <a:r>
              <a:rPr lang="zh-CN" altLang="en-US" dirty="0"/>
              <a:t>表示</a:t>
            </a:r>
            <a:r>
              <a:rPr lang="zh-CN" altLang="en-US" dirty="0">
                <a:highlight>
                  <a:srgbClr val="008000"/>
                </a:highlight>
              </a:rPr>
              <a:t>从结点</a:t>
            </a:r>
            <a:r>
              <a:rPr lang="en-US" altLang="zh-CN" dirty="0">
                <a:highlight>
                  <a:srgbClr val="008000"/>
                </a:highlight>
              </a:rPr>
              <a:t>0</a:t>
            </a:r>
            <a:r>
              <a:rPr lang="zh-CN" altLang="en-US" dirty="0">
                <a:highlight>
                  <a:srgbClr val="008000"/>
                </a:highlight>
              </a:rPr>
              <a:t>出发到达结点</a:t>
            </a:r>
            <a:r>
              <a:rPr lang="en-US" altLang="zh-CN" dirty="0">
                <a:highlight>
                  <a:srgbClr val="008000"/>
                </a:highlight>
              </a:rPr>
              <a:t>5</a:t>
            </a:r>
            <a:r>
              <a:rPr lang="zh-CN" altLang="en-US" dirty="0"/>
              <a:t>有：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条长度为</a:t>
            </a:r>
            <a:r>
              <a:rPr lang="en-US" altLang="zh-CN" dirty="0"/>
              <a:t>4</a:t>
            </a:r>
            <a:r>
              <a:rPr lang="zh-CN" altLang="en-US" dirty="0"/>
              <a:t>的路径</a:t>
            </a:r>
            <a:r>
              <a:rPr lang="en-US" altLang="zh-CN" dirty="0"/>
              <a:t>(0-1-2-4-5</a:t>
            </a:r>
            <a:r>
              <a:rPr lang="zh-CN" altLang="en-US" dirty="0"/>
              <a:t>和</a:t>
            </a:r>
            <a:r>
              <a:rPr lang="en-US" altLang="zh-CN" dirty="0"/>
              <a:t>0-1-2-3-5)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条长度为</a:t>
            </a:r>
            <a:r>
              <a:rPr lang="en-US" altLang="zh-CN" dirty="0"/>
              <a:t>5</a:t>
            </a:r>
            <a:r>
              <a:rPr lang="zh-CN" altLang="en-US" dirty="0"/>
              <a:t>的路径</a:t>
            </a:r>
            <a:r>
              <a:rPr lang="en-US" altLang="zh-CN" dirty="0"/>
              <a:t>(0-1-2-3-4-5)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955" y="286798"/>
            <a:ext cx="7384420" cy="39017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307" y="4331918"/>
            <a:ext cx="11116088" cy="2166418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前驱</a:t>
            </a:r>
            <a:r>
              <a:rPr lang="en-US" altLang="zh-CN" dirty="0">
                <a:highlight>
                  <a:srgbClr val="008000"/>
                </a:highlight>
              </a:rPr>
              <a:t>(</a:t>
            </a:r>
            <a:r>
              <a:rPr lang="en-US" altLang="zh-CN" dirty="0" err="1">
                <a:highlight>
                  <a:srgbClr val="008000"/>
                </a:highlight>
              </a:rPr>
              <a:t>i,j</a:t>
            </a:r>
            <a:r>
              <a:rPr lang="en-US" altLang="zh-CN" dirty="0">
                <a:highlight>
                  <a:srgbClr val="008000"/>
                </a:highlight>
              </a:rPr>
              <a:t>)</a:t>
            </a:r>
            <a:r>
              <a:rPr lang="zh-CN" altLang="en-US" dirty="0"/>
              <a:t>表示沿着当前路径到达当前结点的最后一条边的出发结点为</a:t>
            </a:r>
            <a:r>
              <a:rPr lang="en-US" altLang="zh-CN" dirty="0" err="1"/>
              <a:t>i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即当前结点的前一个结点为</a:t>
            </a:r>
            <a:r>
              <a:rPr lang="en-US" altLang="zh-CN" dirty="0" err="1"/>
              <a:t>i</a:t>
            </a:r>
            <a:r>
              <a:rPr lang="zh-CN" altLang="en-US" dirty="0"/>
              <a:t>，相应的边为结点</a:t>
            </a:r>
            <a:r>
              <a:rPr lang="en-US" altLang="zh-CN" dirty="0" err="1"/>
              <a:t>i</a:t>
            </a:r>
            <a:r>
              <a:rPr lang="zh-CN" altLang="en-US" dirty="0"/>
              <a:t>的信息记录表中编号为</a:t>
            </a:r>
            <a:r>
              <a:rPr lang="en-US" altLang="zh-CN" dirty="0"/>
              <a:t>j</a:t>
            </a:r>
            <a:r>
              <a:rPr lang="zh-CN" altLang="en-US" dirty="0"/>
              <a:t>的路径。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</a:t>
            </a:r>
            <a:r>
              <a:rPr lang="en-US" altLang="zh-CN" dirty="0"/>
              <a:t>j=0,</a:t>
            </a:r>
            <a:r>
              <a:rPr lang="zh-CN" altLang="en-US" dirty="0"/>
              <a:t>表示没有其他候选的路径。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如结点</a:t>
            </a:r>
            <a:r>
              <a:rPr lang="en-US" altLang="zh-CN" dirty="0"/>
              <a:t>7</a:t>
            </a:r>
            <a:r>
              <a:rPr lang="zh-CN" altLang="en-US" dirty="0"/>
              <a:t>对应的信息记录表 </a:t>
            </a:r>
            <a:r>
              <a:rPr lang="en-US" altLang="zh-CN" dirty="0"/>
              <a:t>Table(7)</a:t>
            </a:r>
            <a:r>
              <a:rPr lang="zh-CN" altLang="en-US" dirty="0"/>
              <a:t>中</a:t>
            </a:r>
            <a:r>
              <a:rPr lang="en-US" altLang="zh-CN" dirty="0"/>
              <a:t>,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编号为</a:t>
            </a:r>
            <a:r>
              <a:rPr lang="en-US" altLang="zh-CN" dirty="0"/>
              <a:t>1</a:t>
            </a:r>
            <a:r>
              <a:rPr lang="zh-CN" altLang="en-US" dirty="0"/>
              <a:t>的路径前驱</a:t>
            </a:r>
            <a:r>
              <a:rPr lang="en-US" altLang="zh-CN" dirty="0"/>
              <a:t>(5,1)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前一条边为结点</a:t>
            </a:r>
            <a:r>
              <a:rPr lang="en-US" altLang="zh-CN" dirty="0"/>
              <a:t>5</a:t>
            </a:r>
            <a:r>
              <a:rPr lang="zh-CN" altLang="en-US" dirty="0"/>
              <a:t>的信息表中第</a:t>
            </a:r>
            <a:r>
              <a:rPr lang="en-US" altLang="zh-CN" dirty="0"/>
              <a:t>1</a:t>
            </a:r>
            <a:r>
              <a:rPr lang="zh-CN" altLang="en-US" dirty="0"/>
              <a:t>条路径。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307" y="216161"/>
            <a:ext cx="7384420" cy="39017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051" y="4864608"/>
            <a:ext cx="10137485" cy="1735338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Table(5)</a:t>
            </a:r>
            <a:r>
              <a:rPr lang="zh-CN" altLang="en-US" dirty="0"/>
              <a:t>中的</a:t>
            </a:r>
            <a:r>
              <a:rPr lang="en-US" altLang="zh-CN" dirty="0"/>
              <a:t>(3,1)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前驱为结点</a:t>
            </a:r>
            <a:r>
              <a:rPr lang="en-US" altLang="zh-CN" dirty="0"/>
              <a:t>3</a:t>
            </a:r>
            <a:r>
              <a:rPr lang="zh-CN" altLang="en-US" dirty="0"/>
              <a:t>的信息记录表中的第</a:t>
            </a:r>
            <a:r>
              <a:rPr lang="en-US" altLang="zh-CN" dirty="0"/>
              <a:t>1</a:t>
            </a:r>
            <a:r>
              <a:rPr lang="zh-CN" altLang="en-US" dirty="0"/>
              <a:t>条路径。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Table(3)</a:t>
            </a:r>
            <a:r>
              <a:rPr lang="zh-CN" altLang="en-US" dirty="0"/>
              <a:t>中的</a:t>
            </a:r>
            <a:r>
              <a:rPr lang="en-US" altLang="zh-CN" dirty="0"/>
              <a:t>(2,0)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前驱为结点</a:t>
            </a:r>
            <a:r>
              <a:rPr lang="en-US" altLang="zh-CN" dirty="0"/>
              <a:t>2,</a:t>
            </a:r>
            <a:r>
              <a:rPr lang="zh-CN" altLang="en-US" dirty="0"/>
              <a:t>没有其他候选路径。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FF00FF"/>
                </a:highlight>
              </a:rPr>
              <a:t>信息记录表</a:t>
            </a:r>
            <a:r>
              <a:rPr lang="zh-CN" altLang="en-US" dirty="0">
                <a:highlight>
                  <a:srgbClr val="008000"/>
                </a:highlight>
              </a:rPr>
              <a:t>为系统回溯找出所有可选路径提供了依据。</a:t>
            </a:r>
            <a:endParaRPr lang="zh-CN" altLang="en-US" dirty="0">
              <a:highlight>
                <a:srgbClr val="008000"/>
              </a:highligh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321" y="753228"/>
            <a:ext cx="7384420" cy="39017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词图上的维特比算法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209" y="2232822"/>
            <a:ext cx="6067951" cy="4036542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图的一种特例：</a:t>
            </a:r>
            <a:r>
              <a:rPr lang="zh-CN" altLang="en-US" dirty="0">
                <a:highlight>
                  <a:srgbClr val="008000"/>
                </a:highlight>
              </a:rPr>
              <a:t>马尔科夫链构成的网状图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该特例上的最短路径算法：维特比算法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二元语法可视作</a:t>
            </a:r>
            <a:r>
              <a:rPr lang="en-US" altLang="zh-CN" dirty="0"/>
              <a:t>HMM</a:t>
            </a:r>
            <a:r>
              <a:rPr lang="zh-CN" altLang="en-US" dirty="0"/>
              <a:t>的特例：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将</a:t>
            </a:r>
            <a:r>
              <a:rPr lang="en-US" altLang="zh-CN" dirty="0"/>
              <a:t>IV</a:t>
            </a:r>
            <a:r>
              <a:rPr lang="zh-CN" altLang="en-US" dirty="0"/>
              <a:t>视作隐状态，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词网中的词语视作显状态，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发射概率为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48272" y="5277745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 </a:t>
            </a:r>
            <a:r>
              <a:rPr lang="en-US" altLang="zh-CN" dirty="0"/>
              <a:t>》– </a:t>
            </a:r>
            <a:r>
              <a:rPr lang="zh-CN" altLang="en-US" dirty="0"/>
              <a:t>何晗 </a:t>
            </a:r>
            <a:r>
              <a:rPr lang="en-US" altLang="zh-CN" dirty="0"/>
              <a:t>- P112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6049" y="2232822"/>
            <a:ext cx="4741502" cy="24728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86049" y="5849849"/>
            <a:ext cx="5157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https://github.com/NLP-LOVE/Introduction-NLP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Viterbi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321" y="2138134"/>
            <a:ext cx="5275471" cy="14287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0321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rgbClr val="4D4D4D"/>
                </a:solidFill>
                <a:effectLst/>
                <a:latin typeface="-apple-system"/>
              </a:rPr>
              <a:t>《</a:t>
            </a:r>
            <a:r>
              <a:rPr lang="zh-CN" altLang="en-US" sz="1000" b="0" i="0" dirty="0">
                <a:solidFill>
                  <a:srgbClr val="4D4D4D"/>
                </a:solidFill>
                <a:effectLst/>
                <a:latin typeface="-apple-system"/>
              </a:rPr>
              <a:t>统计自然语言处理</a:t>
            </a:r>
            <a:r>
              <a:rPr lang="en-US" altLang="zh-CN" sz="1000" b="0" i="0" dirty="0">
                <a:solidFill>
                  <a:srgbClr val="4D4D4D"/>
                </a:solidFill>
                <a:effectLst/>
                <a:latin typeface="-apple-system"/>
              </a:rPr>
              <a:t>》</a:t>
            </a:r>
            <a:endParaRPr lang="zh-CN" altLang="en-US" sz="1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3869373"/>
            <a:ext cx="4558422" cy="25952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131" y="3869373"/>
            <a:ext cx="4667960" cy="261698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80321" y="15573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http://zeag.farbox.com/post/fen-ci-ren-wu-step-by-step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117" y="2336873"/>
            <a:ext cx="5890770" cy="3345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815" y="2336873"/>
            <a:ext cx="3307367" cy="163082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最大概率法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490" y="4954135"/>
            <a:ext cx="11238448" cy="1478605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词串的概率可以通过</a:t>
            </a:r>
            <a:r>
              <a:rPr lang="en-US" altLang="zh-CN" b="1" dirty="0">
                <a:solidFill>
                  <a:srgbClr val="00B050"/>
                </a:solidFill>
                <a:highlight>
                  <a:srgbClr val="FFFF00"/>
                </a:highlight>
              </a:rPr>
              <a:t>n</a:t>
            </a:r>
            <a:r>
              <a:rPr lang="zh-CN" alt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元语法</a:t>
            </a:r>
            <a:r>
              <a:rPr lang="zh-CN" altLang="en-US" dirty="0"/>
              <a:t>来求 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 用二元语法 </a:t>
            </a:r>
            <a:r>
              <a:rPr lang="en-US" altLang="zh-CN" dirty="0"/>
              <a:t>P(W)=p(w</a:t>
            </a:r>
            <a:r>
              <a:rPr lang="en-US" altLang="zh-CN" sz="1000" dirty="0"/>
              <a:t>1</a:t>
            </a:r>
            <a:r>
              <a:rPr lang="en-US" altLang="zh-CN" dirty="0"/>
              <a:t>|w</a:t>
            </a:r>
            <a:r>
              <a:rPr lang="en-US" altLang="zh-CN" sz="1000" dirty="0"/>
              <a:t>0</a:t>
            </a:r>
            <a:r>
              <a:rPr lang="en-US" altLang="zh-CN" dirty="0"/>
              <a:t>)p(w</a:t>
            </a:r>
            <a:r>
              <a:rPr lang="en-US" altLang="zh-CN" sz="1000" dirty="0"/>
              <a:t>2</a:t>
            </a:r>
            <a:r>
              <a:rPr lang="en-US" altLang="zh-CN" dirty="0"/>
              <a:t>|w</a:t>
            </a:r>
            <a:r>
              <a:rPr lang="en-US" altLang="zh-CN" sz="1000" dirty="0"/>
              <a:t>1</a:t>
            </a:r>
            <a:r>
              <a:rPr lang="en-US" altLang="zh-CN" dirty="0"/>
              <a:t>)…p(w</a:t>
            </a:r>
            <a:r>
              <a:rPr lang="en-US" altLang="zh-CN" sz="1000" dirty="0"/>
              <a:t>m</a:t>
            </a:r>
            <a:r>
              <a:rPr lang="en-US" altLang="zh-CN" dirty="0"/>
              <a:t>|w</a:t>
            </a:r>
            <a:r>
              <a:rPr lang="en-US" altLang="zh-CN" sz="1000" dirty="0"/>
              <a:t>m-1</a:t>
            </a:r>
            <a:r>
              <a:rPr lang="en-US" altLang="zh-CN" dirty="0"/>
              <a:t>) 	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 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 用一元语法 </a:t>
            </a:r>
            <a:r>
              <a:rPr lang="en-US" altLang="zh-CN" dirty="0"/>
              <a:t>P(W)=p(w</a:t>
            </a:r>
            <a:r>
              <a:rPr lang="en-US" altLang="zh-CN" sz="1000" dirty="0"/>
              <a:t>1</a:t>
            </a:r>
            <a:r>
              <a:rPr lang="en-US" altLang="zh-CN" dirty="0"/>
              <a:t>)p(w</a:t>
            </a:r>
            <a:r>
              <a:rPr lang="en-US" altLang="zh-CN" sz="1000" dirty="0"/>
              <a:t>2</a:t>
            </a:r>
            <a:r>
              <a:rPr lang="en-US" altLang="zh-CN" dirty="0"/>
              <a:t>)…p(</a:t>
            </a:r>
            <a:r>
              <a:rPr lang="en-US" altLang="zh-CN" dirty="0" err="1"/>
              <a:t>w</a:t>
            </a:r>
            <a:r>
              <a:rPr lang="en-US" altLang="zh-CN" sz="1000" dirty="0" err="1"/>
              <a:t>m</a:t>
            </a:r>
            <a:r>
              <a:rPr lang="en-US" altLang="zh-CN" dirty="0"/>
              <a:t>) 			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8491" y="2129843"/>
            <a:ext cx="6481701" cy="19389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dirty="0"/>
              <a:t>Z  = z</a:t>
            </a:r>
            <a:r>
              <a:rPr lang="en-US" altLang="zh-CN" sz="1000" dirty="0"/>
              <a:t>1</a:t>
            </a:r>
            <a:r>
              <a:rPr lang="en-US" altLang="zh-CN" sz="2400" dirty="0"/>
              <a:t>z</a:t>
            </a:r>
            <a:r>
              <a:rPr lang="en-US" altLang="zh-CN" sz="1000" dirty="0"/>
              <a:t>2</a:t>
            </a:r>
            <a:r>
              <a:rPr lang="en-US" altLang="zh-CN" sz="2400" dirty="0"/>
              <a:t>…</a:t>
            </a:r>
            <a:r>
              <a:rPr lang="en-US" altLang="zh-CN" sz="2400" dirty="0" err="1"/>
              <a:t>z</a:t>
            </a:r>
            <a:r>
              <a:rPr lang="en-US" altLang="zh-CN" sz="1000" dirty="0" err="1"/>
              <a:t>n</a:t>
            </a:r>
            <a:r>
              <a:rPr lang="en-US" altLang="zh-CN" sz="1000" dirty="0"/>
              <a:t>		</a:t>
            </a:r>
            <a:r>
              <a:rPr lang="zh-CN" altLang="en-US" sz="2400" dirty="0"/>
              <a:t>表示字串，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W = w</a:t>
            </a:r>
            <a:r>
              <a:rPr lang="en-US" altLang="zh-CN" sz="1000" dirty="0"/>
              <a:t>1</a:t>
            </a:r>
            <a:r>
              <a:rPr lang="en-US" altLang="zh-CN" sz="2400" dirty="0"/>
              <a:t>w</a:t>
            </a:r>
            <a:r>
              <a:rPr lang="en-US" altLang="zh-CN" sz="1000" dirty="0"/>
              <a:t>2</a:t>
            </a:r>
            <a:r>
              <a:rPr lang="en-US" altLang="zh-CN" sz="2400" dirty="0"/>
              <a:t>…</a:t>
            </a:r>
            <a:r>
              <a:rPr lang="en-US" altLang="zh-CN" sz="2400" dirty="0" err="1"/>
              <a:t>w</a:t>
            </a:r>
            <a:r>
              <a:rPr lang="en-US" altLang="zh-CN" sz="1000" dirty="0" err="1"/>
              <a:t>m</a:t>
            </a:r>
            <a:r>
              <a:rPr lang="en-US" altLang="zh-CN" sz="1000" dirty="0"/>
              <a:t>		</a:t>
            </a:r>
            <a:r>
              <a:rPr lang="zh-CN" altLang="en-US" sz="2400" dirty="0"/>
              <a:t>表示切分后的词串。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汉语词语切分可以看作是：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求使</a:t>
            </a:r>
            <a:r>
              <a:rPr lang="en-US" altLang="zh-CN" sz="2400" dirty="0">
                <a:highlight>
                  <a:srgbClr val="008000"/>
                </a:highlight>
              </a:rPr>
              <a:t>P(W|Z)</a:t>
            </a:r>
            <a:r>
              <a:rPr lang="zh-CN" altLang="en-US" sz="2400" dirty="0"/>
              <a:t>最大的切分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>
                <a:highlight>
                  <a:srgbClr val="008000"/>
                </a:highlight>
              </a:rPr>
              <a:t>p(W|Z) = P(W)P(Z|W) / P(Z) </a:t>
            </a:r>
            <a:endParaRPr lang="en-US" altLang="zh-CN" sz="2400" dirty="0">
              <a:highlight>
                <a:srgbClr val="008000"/>
              </a:highligh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8490" y="4095986"/>
            <a:ext cx="6481702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P(Z)</a:t>
            </a:r>
            <a:r>
              <a:rPr lang="zh-CN" altLang="en-US" sz="1600" dirty="0"/>
              <a:t>是汉字串的概率，它对于各个候选词串都是一样的，不必考虑； </a:t>
            </a:r>
            <a:endParaRPr lang="zh-CN" altLang="en-US" sz="1600" dirty="0"/>
          </a:p>
          <a:p>
            <a:r>
              <a:rPr lang="en-US" altLang="zh-CN" sz="1600" dirty="0"/>
              <a:t>P(Z|W)</a:t>
            </a:r>
            <a:r>
              <a:rPr lang="zh-CN" altLang="en-US" sz="1600" dirty="0"/>
              <a:t>表示出现词串的条件下汉字串的概率，显然该值为</a:t>
            </a:r>
            <a:r>
              <a:rPr lang="en-US" altLang="zh-CN" sz="1600" dirty="0"/>
              <a:t>1</a:t>
            </a:r>
            <a:r>
              <a:rPr lang="zh-CN" altLang="en-US" sz="1600" dirty="0"/>
              <a:t>，不必考虑；</a:t>
            </a:r>
            <a:endParaRPr lang="en-US" altLang="zh-CN" sz="1600" dirty="0"/>
          </a:p>
          <a:p>
            <a:r>
              <a:rPr lang="zh-CN" altLang="en-US" sz="1600" dirty="0">
                <a:highlight>
                  <a:srgbClr val="008000"/>
                </a:highlight>
              </a:rPr>
              <a:t>仅需考虑</a:t>
            </a:r>
            <a:r>
              <a:rPr lang="en-US" altLang="zh-CN" sz="1600" dirty="0">
                <a:highlight>
                  <a:srgbClr val="008000"/>
                </a:highlight>
              </a:rPr>
              <a:t>P(W)</a:t>
            </a:r>
            <a:r>
              <a:rPr lang="zh-CN" altLang="en-US" sz="1600" dirty="0">
                <a:highlight>
                  <a:srgbClr val="008000"/>
                </a:highlight>
              </a:rPr>
              <a:t>即词串的概率</a:t>
            </a:r>
            <a:r>
              <a:rPr lang="zh-CN" altLang="en-US" sz="1600" dirty="0"/>
              <a:t>。</a:t>
            </a:r>
            <a:endParaRPr lang="zh-CN" altLang="en-US" sz="16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0880" y="1554086"/>
            <a:ext cx="4586058" cy="330426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算法描述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85216" y="5920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https://blog.csdn.net/chase1998/article/details/83247192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85216" y="2529162"/>
            <a:ext cx="9936480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(1)</a:t>
            </a:r>
            <a:r>
              <a:rPr lang="zh-CN" altLang="en-US" dirty="0"/>
              <a:t>对一个待分词的字串</a:t>
            </a:r>
            <a:r>
              <a:rPr lang="en-US" altLang="zh-CN" dirty="0"/>
              <a:t>S,</a:t>
            </a:r>
            <a:r>
              <a:rPr lang="zh-CN" altLang="en-US" dirty="0"/>
              <a:t>按照从左到右的顺序取出</a:t>
            </a:r>
            <a:r>
              <a:rPr lang="zh-CN" altLang="en-US" dirty="0">
                <a:solidFill>
                  <a:srgbClr val="00B050"/>
                </a:solidFill>
              </a:rPr>
              <a:t>全部候选词</a:t>
            </a:r>
            <a:r>
              <a:rPr lang="en-US" altLang="zh-CN" dirty="0"/>
              <a:t>W1,W2,.... Wi , </a:t>
            </a:r>
            <a:r>
              <a:rPr lang="en-US" altLang="zh-CN" dirty="0" err="1"/>
              <a:t>Wn</a:t>
            </a:r>
            <a:r>
              <a:rPr lang="en-US" altLang="zh-CN" dirty="0"/>
              <a:t>;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⑵</a:t>
            </a:r>
            <a:r>
              <a:rPr lang="zh-CN" altLang="en-US" dirty="0"/>
              <a:t>计算每个候选词的概率值</a:t>
            </a:r>
            <a:r>
              <a:rPr lang="en-US" altLang="zh-CN" dirty="0"/>
              <a:t>P(Wi ),</a:t>
            </a:r>
            <a:r>
              <a:rPr lang="zh-CN" altLang="en-US" dirty="0"/>
              <a:t>记录每个候选词的</a:t>
            </a:r>
            <a:r>
              <a:rPr lang="zh-CN" altLang="en-US" dirty="0">
                <a:solidFill>
                  <a:srgbClr val="00B050"/>
                </a:solidFill>
              </a:rPr>
              <a:t>全部左邻词</a:t>
            </a:r>
            <a:r>
              <a:rPr lang="en-US" altLang="zh-CN" dirty="0"/>
              <a:t>;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(3)</a:t>
            </a:r>
            <a:r>
              <a:rPr lang="zh-CN" altLang="en-US" dirty="0"/>
              <a:t>计算每个候选词的累计概率，累计概率最大的候选词为</a:t>
            </a:r>
            <a:r>
              <a:rPr lang="zh-CN" altLang="en-US" dirty="0">
                <a:highlight>
                  <a:srgbClr val="008000"/>
                </a:highlight>
              </a:rPr>
              <a:t>最佳左邻词</a:t>
            </a:r>
            <a:r>
              <a:rPr lang="en-US" altLang="zh-CN" dirty="0"/>
              <a:t>;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(4)</a:t>
            </a:r>
            <a:r>
              <a:rPr lang="zh-CN" altLang="en-US" dirty="0"/>
              <a:t>如果当前词</a:t>
            </a:r>
            <a:r>
              <a:rPr lang="en-US" altLang="zh-CN" dirty="0" err="1"/>
              <a:t>Wn</a:t>
            </a:r>
            <a:r>
              <a:rPr lang="zh-CN" altLang="en-US" dirty="0"/>
              <a:t>是字串的尾词</a:t>
            </a:r>
            <a:r>
              <a:rPr lang="en-US" altLang="zh-CN" dirty="0"/>
              <a:t>,</a:t>
            </a:r>
            <a:r>
              <a:rPr lang="zh-CN" altLang="en-US" dirty="0"/>
              <a:t>且累计概率</a:t>
            </a:r>
            <a:r>
              <a:rPr lang="en-US" altLang="zh-CN" dirty="0"/>
              <a:t>P(</a:t>
            </a:r>
            <a:r>
              <a:rPr lang="en-US" altLang="zh-CN" dirty="0" err="1"/>
              <a:t>Wn</a:t>
            </a:r>
            <a:r>
              <a:rPr lang="en-US" altLang="zh-CN" dirty="0"/>
              <a:t>)</a:t>
            </a:r>
            <a:r>
              <a:rPr lang="zh-CN" altLang="en-US" dirty="0"/>
              <a:t>最大，则是</a:t>
            </a:r>
            <a:r>
              <a:rPr lang="en-US" altLang="zh-CN" dirty="0"/>
              <a:t>S</a:t>
            </a:r>
            <a:r>
              <a:rPr lang="zh-CN" altLang="en-US" dirty="0"/>
              <a:t>的终点词</a:t>
            </a:r>
            <a:r>
              <a:rPr lang="en-US" altLang="zh-CN" dirty="0"/>
              <a:t>;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(5)</a:t>
            </a:r>
            <a:r>
              <a:rPr lang="zh-CN" altLang="en-US" dirty="0"/>
              <a:t>从</a:t>
            </a:r>
            <a:r>
              <a:rPr lang="en-US" altLang="zh-CN" dirty="0" err="1"/>
              <a:t>Wn</a:t>
            </a:r>
            <a:r>
              <a:rPr lang="zh-CN" altLang="en-US" dirty="0"/>
              <a:t>开始，按照从右到左顺序，依次将每个词的最佳左邻词输出，即</a:t>
            </a:r>
            <a:r>
              <a:rPr lang="en-US" altLang="zh-CN" dirty="0"/>
              <a:t>S</a:t>
            </a:r>
            <a:r>
              <a:rPr lang="zh-CN" altLang="en-US" dirty="0"/>
              <a:t>的分词结果。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337" y="753228"/>
            <a:ext cx="9891846" cy="108093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第一步：遍历整句话，找出</a:t>
            </a:r>
            <a:r>
              <a:rPr lang="zh-CN" altLang="en-US" sz="2800" dirty="0">
                <a:highlight>
                  <a:srgbClr val="008000"/>
                </a:highlight>
              </a:rPr>
              <a:t>全部候选词</a:t>
            </a:r>
            <a:r>
              <a:rPr lang="zh-CN" altLang="en-US" sz="2800" dirty="0"/>
              <a:t>和在语料库中的词频</a:t>
            </a:r>
            <a:endParaRPr lang="zh-CN" altLang="en-US" sz="2800" dirty="0">
              <a:highlight>
                <a:srgbClr val="008000"/>
              </a:highlight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572208" y="2252106"/>
          <a:ext cx="4856200" cy="3621948"/>
        </p:xfrm>
        <a:graphic>
          <a:graphicData uri="http://schemas.openxmlformats.org/drawingml/2006/table">
            <a:tbl>
              <a:tblPr/>
              <a:tblGrid>
                <a:gridCol w="2428100"/>
                <a:gridCol w="2428100"/>
              </a:tblGrid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1" dirty="0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1" dirty="0">
                          <a:solidFill>
                            <a:schemeClr val="tx1"/>
                          </a:solidFill>
                          <a:effectLst/>
                        </a:rPr>
                        <a:t>词频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0.0037%</a:t>
                      </a:r>
                      <a:endParaRPr lang="en-US" altLang="zh-CN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0.0353%</a:t>
                      </a:r>
                      <a:endParaRPr lang="en-US" altLang="zh-CN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 dirty="0">
                          <a:solidFill>
                            <a:srgbClr val="4F4F4F"/>
                          </a:solidFill>
                          <a:effectLst/>
                        </a:rPr>
                        <a:t>0.0049%</a:t>
                      </a:r>
                      <a:endParaRPr lang="en-US" altLang="zh-CN" sz="15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0.0006%</a:t>
                      </a:r>
                      <a:endParaRPr lang="en-US" altLang="zh-CN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0.0423%</a:t>
                      </a:r>
                      <a:endParaRPr lang="en-US" altLang="zh-CN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0.0023%</a:t>
                      </a:r>
                      <a:endParaRPr lang="en-US" altLang="zh-CN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0.0312%</a:t>
                      </a:r>
                      <a:endParaRPr lang="en-US" altLang="zh-CN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0.0038%</a:t>
                      </a:r>
                      <a:endParaRPr lang="en-US" altLang="zh-CN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0.0010%</a:t>
                      </a:r>
                      <a:endParaRPr lang="en-US" altLang="zh-CN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 dirty="0">
                          <a:solidFill>
                            <a:srgbClr val="4F4F4F"/>
                          </a:solidFill>
                          <a:effectLst/>
                        </a:rPr>
                        <a:t>0.1043%</a:t>
                      </a:r>
                      <a:endParaRPr lang="en-US" altLang="zh-CN" sz="15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章 词法分析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094689"/>
            <a:ext cx="9613861" cy="407264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7.1 </a:t>
            </a:r>
            <a:r>
              <a:rPr lang="zh-CN" altLang="en-US" dirty="0"/>
              <a:t>中文自动</a:t>
            </a:r>
            <a:r>
              <a:rPr lang="zh-CN" altLang="en-US" dirty="0">
                <a:highlight>
                  <a:srgbClr val="008000"/>
                </a:highlight>
              </a:rPr>
              <a:t>分词</a:t>
            </a:r>
            <a:r>
              <a:rPr lang="zh-CN" altLang="en-US" dirty="0"/>
              <a:t>及其基本问题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7.2 </a:t>
            </a:r>
            <a:r>
              <a:rPr lang="zh-CN" altLang="en-US" dirty="0"/>
              <a:t>基本分词方法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7.3 </a:t>
            </a:r>
            <a:r>
              <a:rPr lang="zh-CN" altLang="en-US" dirty="0"/>
              <a:t>中文姓名</a:t>
            </a:r>
            <a:r>
              <a:rPr lang="zh-CN" altLang="en-US" dirty="0">
                <a:highlight>
                  <a:srgbClr val="008000"/>
                </a:highlight>
              </a:rPr>
              <a:t>识别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7.4 </a:t>
            </a:r>
            <a:r>
              <a:rPr lang="zh-CN" altLang="en-US" dirty="0"/>
              <a:t>中文自动分词系统的评价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7.5 </a:t>
            </a:r>
            <a:r>
              <a:rPr lang="zh-CN" altLang="en-US" dirty="0"/>
              <a:t>英语形态还原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7.6 </a:t>
            </a:r>
            <a:r>
              <a:rPr lang="zh-CN" altLang="en-US" dirty="0">
                <a:highlight>
                  <a:srgbClr val="008000"/>
                </a:highlight>
              </a:rPr>
              <a:t>词性标注</a:t>
            </a:r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第二步：找出</a:t>
            </a:r>
            <a:r>
              <a:rPr lang="zh-CN" altLang="en-US" dirty="0">
                <a:highlight>
                  <a:srgbClr val="008000"/>
                </a:highlight>
              </a:rPr>
              <a:t>全部左邻词</a:t>
            </a:r>
            <a:endParaRPr lang="zh-CN" altLang="en-US" dirty="0">
              <a:highlight>
                <a:srgbClr val="008000"/>
              </a:highlight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395424" y="2404506"/>
          <a:ext cx="4856200" cy="3621948"/>
        </p:xfrm>
        <a:graphic>
          <a:graphicData uri="http://schemas.openxmlformats.org/drawingml/2006/table">
            <a:tbl>
              <a:tblPr/>
              <a:tblGrid>
                <a:gridCol w="2428100"/>
                <a:gridCol w="2428100"/>
              </a:tblGrid>
              <a:tr h="327169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候选词</a:t>
                      </a:r>
                      <a:endParaRPr lang="zh-CN" altLang="en-US" sz="15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备选左邻词</a:t>
                      </a:r>
                      <a:endParaRPr lang="zh-CN" altLang="en-US" sz="15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结合、合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结合、合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合成、成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合成、成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成分、分</a:t>
                      </a:r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 dirty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  <a:endParaRPr lang="zh-CN" altLang="en-US" sz="15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 dirty="0">
                          <a:solidFill>
                            <a:srgbClr val="4F4F4F"/>
                          </a:solidFill>
                          <a:effectLst/>
                        </a:rPr>
                        <a:t>分子、子</a:t>
                      </a:r>
                      <a:endParaRPr lang="zh-CN" altLang="en-US" sz="15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第三步：计算累计概率，选出</a:t>
            </a:r>
            <a:r>
              <a:rPr lang="zh-CN" altLang="en-US" dirty="0">
                <a:highlight>
                  <a:srgbClr val="008000"/>
                </a:highlight>
              </a:rPr>
              <a:t>最佳左邻词</a:t>
            </a:r>
            <a:endParaRPr lang="zh-CN" altLang="en-US" dirty="0">
              <a:highlight>
                <a:srgbClr val="008000"/>
              </a:highlight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98704" y="2119262"/>
          <a:ext cx="9771888" cy="3566882"/>
        </p:xfrm>
        <a:graphic>
          <a:graphicData uri="http://schemas.openxmlformats.org/drawingml/2006/table">
            <a:tbl>
              <a:tblPr/>
              <a:tblGrid>
                <a:gridCol w="888353"/>
                <a:gridCol w="3927487"/>
                <a:gridCol w="3725044"/>
                <a:gridCol w="1231004"/>
              </a:tblGrid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>
                          <a:solidFill>
                            <a:schemeClr val="tx1"/>
                          </a:solidFill>
                          <a:effectLst/>
                        </a:rPr>
                        <a:t>累计概率</a:t>
                      </a:r>
                      <a:endParaRPr lang="zh-CN" altLang="en-US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备选左邻词（前趋词）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最佳左邻词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endParaRPr lang="zh-CN" altLang="en-US" sz="16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0.0037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%</a:t>
                      </a:r>
                      <a:endParaRPr lang="en-US" altLang="zh-CN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结合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0.0353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%</a:t>
                      </a:r>
                      <a:endParaRPr lang="en-US" altLang="zh-CN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  <a:endParaRPr lang="zh-CN" altLang="en-US" sz="16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0.0049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=0.00001813%</a:t>
                      </a:r>
                      <a:endParaRPr lang="en-US" altLang="zh-CN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  <a:endParaRPr lang="zh-CN" altLang="en-US" sz="16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0.0006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=0.00000222%</a:t>
                      </a:r>
                      <a:endParaRPr lang="en-US" altLang="zh-CN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endParaRPr lang="zh-CN" altLang="en-US" sz="16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成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0.0423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=0.00149319%</a:t>
                      </a:r>
                      <a:endParaRPr lang="en-US" altLang="zh-CN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       合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0.00001813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结合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  <a:endParaRPr lang="zh-CN" altLang="en-US" sz="16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0.0023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=0.00008119%</a:t>
                      </a:r>
                      <a:endParaRPr lang="en-US" altLang="zh-CN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       合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0.00001813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  <a:endParaRPr lang="zh-CN" altLang="en-US" sz="16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  <a:endParaRPr lang="zh-CN" altLang="en-US" sz="16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0.0312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=0.0000465875%</a:t>
                      </a:r>
                      <a:endParaRPr lang="en-US" altLang="zh-CN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0.00000222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  <a:endParaRPr lang="zh-CN" altLang="en-US" sz="16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分子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0.0038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=0.00000567412%</a:t>
                      </a:r>
                      <a:endParaRPr lang="en-US" altLang="zh-CN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0.00000222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成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  <a:endParaRPr lang="zh-CN" altLang="en-US" sz="16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0.0010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0.00008119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=0.00000008119%</a:t>
                      </a:r>
                      <a:endParaRPr lang="en-US" altLang="zh-CN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0.00008119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分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0.0000465875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  <a:endParaRPr lang="zh-CN" altLang="en-US" sz="16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时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0.1043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0.00000567412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=0.000000591811%</a:t>
                      </a:r>
                      <a:endParaRPr lang="en-US" altLang="zh-CN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0.00000567412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0.00000008119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分子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98704" y="5832455"/>
            <a:ext cx="3901440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第四步：输出结果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结合</a:t>
            </a:r>
            <a:r>
              <a:rPr lang="en-US" altLang="zh-CN" dirty="0"/>
              <a:t>/</a:t>
            </a:r>
            <a:r>
              <a:rPr lang="zh-CN" altLang="en-US" dirty="0"/>
              <a:t>成</a:t>
            </a:r>
            <a:r>
              <a:rPr lang="en-US" altLang="zh-CN" dirty="0"/>
              <a:t>/</a:t>
            </a:r>
            <a:r>
              <a:rPr lang="zh-CN" altLang="en-US" dirty="0"/>
              <a:t>分子</a:t>
            </a:r>
            <a:r>
              <a:rPr lang="en-US" altLang="zh-CN" dirty="0"/>
              <a:t>/</a:t>
            </a:r>
            <a:r>
              <a:rPr lang="zh-CN" altLang="en-US" dirty="0"/>
              <a:t>时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0294182" y="2119262"/>
          <a:ext cx="1833636" cy="3566882"/>
        </p:xfrm>
        <a:graphic>
          <a:graphicData uri="http://schemas.openxmlformats.org/drawingml/2006/table">
            <a:tbl>
              <a:tblPr/>
              <a:tblGrid>
                <a:gridCol w="916818"/>
                <a:gridCol w="916818"/>
              </a:tblGrid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1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  <a:endParaRPr lang="zh-CN" altLang="en-US" sz="14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effectLst/>
                        </a:rPr>
                        <a:t>词频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endParaRPr lang="zh-CN" altLang="en-US" sz="14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0.0037%</a:t>
                      </a:r>
                      <a:endParaRPr lang="en-US" altLang="zh-CN" sz="1400" b="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  <a:endParaRPr lang="zh-CN" altLang="en-US" sz="14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0.0353%</a:t>
                      </a:r>
                      <a:endParaRPr lang="en-US" altLang="zh-CN" sz="1400" b="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  <a:endParaRPr lang="zh-CN" altLang="en-US" sz="14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0.0049%</a:t>
                      </a:r>
                      <a:endParaRPr lang="en-US" altLang="zh-CN" sz="1400" b="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  <a:endParaRPr lang="zh-CN" altLang="en-US" sz="14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0.0006%</a:t>
                      </a:r>
                      <a:endParaRPr lang="en-US" altLang="zh-CN" sz="1400" b="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  <a:endParaRPr lang="zh-CN" altLang="en-US" sz="14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0.0423%</a:t>
                      </a:r>
                      <a:endParaRPr lang="en-US" altLang="zh-CN" sz="1400" b="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  <a:endParaRPr lang="zh-CN" altLang="en-US" sz="14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0.0023%</a:t>
                      </a:r>
                      <a:endParaRPr lang="en-US" altLang="zh-CN" sz="1400" b="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  <a:endParaRPr lang="zh-CN" altLang="en-US" sz="14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0.0312%</a:t>
                      </a:r>
                      <a:endParaRPr lang="en-US" altLang="zh-CN" sz="1400" b="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  <a:endParaRPr lang="zh-CN" altLang="en-US" sz="14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0.0038%</a:t>
                      </a:r>
                      <a:endParaRPr lang="en-US" altLang="zh-CN" sz="1400" b="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  <a:endParaRPr lang="zh-CN" altLang="en-US" sz="14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0.0010%</a:t>
                      </a:r>
                      <a:endParaRPr lang="en-US" altLang="zh-CN" sz="1400" b="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  <a:endParaRPr lang="zh-CN" altLang="en-US" sz="14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0.1043%</a:t>
                      </a:r>
                      <a:endParaRPr lang="en-US" altLang="zh-CN" sz="1400" b="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205728" y="5832455"/>
            <a:ext cx="5846064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注</a:t>
            </a:r>
            <a:r>
              <a:rPr lang="en-US" altLang="zh-CN" dirty="0"/>
              <a:t>】</a:t>
            </a:r>
            <a:r>
              <a:rPr lang="zh-CN" altLang="en-US" dirty="0"/>
              <a:t>概率比较低，接近于零，不便于在机器上表示。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zh-CN" altLang="en-US" dirty="0"/>
              <a:t>可采取两侧取负对数的方法。</a:t>
            </a:r>
            <a:endParaRPr lang="en-US" altLang="zh-CN" dirty="0"/>
          </a:p>
          <a:p>
            <a:r>
              <a:rPr lang="zh-CN" altLang="en-US" dirty="0"/>
              <a:t>           教材：</a:t>
            </a:r>
            <a:r>
              <a:rPr lang="en-US" altLang="zh-CN" dirty="0"/>
              <a:t>P104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                                        CODE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674" y="699325"/>
            <a:ext cx="5634283" cy="58880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015" y="2144508"/>
            <a:ext cx="4214225" cy="44428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与词性标注结合的分词方法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36873"/>
            <a:ext cx="8530735" cy="2802056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dirty="0"/>
              <a:t>基本思想：</a:t>
            </a:r>
            <a:endParaRPr lang="en-US" altLang="zh-CN" sz="4000" dirty="0"/>
          </a:p>
          <a:p>
            <a:pPr marL="0" indent="0">
              <a:buNone/>
            </a:pPr>
            <a:r>
              <a:rPr lang="zh-CN" altLang="en-US" dirty="0"/>
              <a:t>将分词和词性标注结合起来，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利用丰富的词类信息对分词决策提供帮助，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并且在标注过程中又反过来对分词进行校验、调整，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从而极大的提高切分的准确度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05968" y="62214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7.6.3 HMM</a:t>
            </a:r>
            <a:r>
              <a:rPr lang="zh-CN" altLang="en-US" dirty="0"/>
              <a:t>词性标注法）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算法举例：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399" y="2194200"/>
            <a:ext cx="10376171" cy="421957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对于“他俩谈恋爱是从头年元月开始的”，有两种切分方式：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 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...</a:t>
            </a:r>
            <a:r>
              <a:rPr lang="zh-CN" altLang="en-US" dirty="0"/>
              <a:t>是</a:t>
            </a:r>
            <a:r>
              <a:rPr lang="en-US" altLang="zh-CN" dirty="0"/>
              <a:t>|</a:t>
            </a:r>
            <a:r>
              <a:rPr lang="zh-CN" altLang="en-US" dirty="0"/>
              <a:t>从头</a:t>
            </a:r>
            <a:r>
              <a:rPr lang="en-US" altLang="zh-CN" dirty="0"/>
              <a:t>|</a:t>
            </a:r>
            <a:r>
              <a:rPr lang="zh-CN" altLang="en-US" dirty="0"/>
              <a:t>年</a:t>
            </a:r>
            <a:r>
              <a:rPr lang="en-US" altLang="zh-CN" dirty="0"/>
              <a:t>|</a:t>
            </a:r>
            <a:r>
              <a:rPr lang="zh-CN" altLang="en-US" dirty="0"/>
              <a:t>元月</a:t>
            </a:r>
            <a:r>
              <a:rPr lang="en-US" altLang="zh-CN" dirty="0"/>
              <a:t>|...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...</a:t>
            </a:r>
            <a:r>
              <a:rPr lang="zh-CN" altLang="en-US" dirty="0"/>
              <a:t>是</a:t>
            </a:r>
            <a:r>
              <a:rPr lang="en-US" altLang="zh-CN" dirty="0"/>
              <a:t>|</a:t>
            </a:r>
            <a:r>
              <a:rPr lang="zh-CN" altLang="en-US" dirty="0"/>
              <a:t>从</a:t>
            </a:r>
            <a:r>
              <a:rPr lang="en-US" altLang="zh-CN" dirty="0"/>
              <a:t>|</a:t>
            </a:r>
            <a:r>
              <a:rPr lang="zh-CN" altLang="en-US" dirty="0"/>
              <a:t>头年</a:t>
            </a:r>
            <a:r>
              <a:rPr lang="en-US" altLang="zh-CN" dirty="0"/>
              <a:t>|</a:t>
            </a:r>
            <a:r>
              <a:rPr lang="zh-CN" altLang="en-US" dirty="0"/>
              <a:t>元月</a:t>
            </a:r>
            <a:r>
              <a:rPr lang="en-US" altLang="zh-CN" dirty="0"/>
              <a:t>|...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虽然</a:t>
            </a:r>
            <a:r>
              <a:rPr lang="en-US" altLang="zh-CN" dirty="0"/>
              <a:t>		</a:t>
            </a:r>
            <a:r>
              <a:rPr lang="zh-CN" altLang="en-US" dirty="0"/>
              <a:t>“从头”、“年”的词频之积 大于 “从”、“头年”的</a:t>
            </a:r>
            <a:r>
              <a:rPr lang="zh-CN" altLang="en-US" dirty="0">
                <a:highlight>
                  <a:srgbClr val="008000"/>
                </a:highlight>
              </a:rPr>
              <a:t>词频</a:t>
            </a:r>
            <a:r>
              <a:rPr lang="zh-CN" altLang="en-US" dirty="0"/>
              <a:t>之积，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但是</a:t>
            </a:r>
            <a:r>
              <a:rPr lang="en-US" altLang="zh-CN" dirty="0"/>
              <a:t>		</a:t>
            </a:r>
            <a:r>
              <a:rPr lang="zh-CN" altLang="en-US" dirty="0">
                <a:highlight>
                  <a:srgbClr val="008000"/>
                </a:highlight>
              </a:rPr>
              <a:t>词性</a:t>
            </a:r>
            <a:r>
              <a:rPr lang="zh-CN" altLang="en-US" dirty="0"/>
              <a:t>序列“动词</a:t>
            </a:r>
            <a:r>
              <a:rPr lang="en-US" altLang="zh-CN" dirty="0"/>
              <a:t>+</a:t>
            </a:r>
            <a:r>
              <a:rPr lang="zh-CN" altLang="en-US" dirty="0"/>
              <a:t>副词</a:t>
            </a:r>
            <a:r>
              <a:rPr lang="en-US" altLang="zh-CN" dirty="0"/>
              <a:t>+</a:t>
            </a:r>
            <a:r>
              <a:rPr lang="zh-CN" altLang="en-US" dirty="0"/>
              <a:t>时间词</a:t>
            </a:r>
            <a:r>
              <a:rPr lang="en-US" altLang="zh-CN" dirty="0"/>
              <a:t>+</a:t>
            </a:r>
            <a:r>
              <a:rPr lang="zh-CN" altLang="en-US" dirty="0"/>
              <a:t>时间词”的概率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远小于</a:t>
            </a:r>
            <a:r>
              <a:rPr lang="en-US" altLang="zh-CN" dirty="0"/>
              <a:t>	</a:t>
            </a:r>
            <a:r>
              <a:rPr lang="zh-CN" altLang="en-US" dirty="0">
                <a:highlight>
                  <a:srgbClr val="008000"/>
                </a:highlight>
              </a:rPr>
              <a:t>词性</a:t>
            </a:r>
            <a:r>
              <a:rPr lang="zh-CN" altLang="en-US" dirty="0"/>
              <a:t>序列“动词</a:t>
            </a:r>
            <a:r>
              <a:rPr lang="en-US" altLang="zh-CN" dirty="0"/>
              <a:t>+</a:t>
            </a:r>
            <a:r>
              <a:rPr lang="zh-CN" altLang="en-US" dirty="0"/>
              <a:t>介词</a:t>
            </a:r>
            <a:r>
              <a:rPr lang="en-US" altLang="zh-CN" dirty="0"/>
              <a:t>+</a:t>
            </a:r>
            <a:r>
              <a:rPr lang="zh-CN" altLang="en-US" dirty="0"/>
              <a:t>时间词</a:t>
            </a:r>
            <a:r>
              <a:rPr lang="en-US" altLang="zh-CN" dirty="0"/>
              <a:t>+</a:t>
            </a:r>
            <a:r>
              <a:rPr lang="zh-CN" altLang="en-US" dirty="0"/>
              <a:t>时间词”的概率，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所以选择切分方式</a:t>
            </a:r>
            <a:r>
              <a:rPr lang="en-US" altLang="zh-CN" dirty="0"/>
              <a:t>2</a:t>
            </a:r>
            <a:r>
              <a:rPr lang="zh-CN" altLang="en-US" dirty="0"/>
              <a:t>作为结果。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5.</a:t>
            </a:r>
            <a:r>
              <a:rPr lang="zh-CN" altLang="en-US" dirty="0"/>
              <a:t>基于互现信息的分词方法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538041"/>
            <a:ext cx="10739951" cy="160114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从形式上看，词是一个稳定的字组合，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相邻的字同时出现的次数越多，就越可能构成一个词，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可以对语料中相邻的各字组合的频度进行统计，计算他们的互现信息。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680321" y="4637639"/>
            <a:ext cx="10739950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400" dirty="0">
                <a:highlight>
                  <a:srgbClr val="008000"/>
                </a:highlight>
              </a:rPr>
              <a:t>互现信息</a:t>
            </a:r>
            <a:r>
              <a:rPr lang="zh-CN" altLang="en-US" sz="2400" dirty="0"/>
              <a:t>体现了汉字间结合关系的紧密程度。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当紧密程度高于某一阈值时，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便可以认为是一个词。     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6.</a:t>
            </a:r>
            <a:r>
              <a:rPr lang="zh-CN" altLang="en-US" dirty="0"/>
              <a:t>基于字分类的分词方法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777" y="2121113"/>
            <a:ext cx="9613861" cy="965114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将分词过程看做是字的分类问题，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每个字在构造一个特定的词语时都占据一个确定的构词位置（词位）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99776" y="3261137"/>
            <a:ext cx="9613860" cy="147732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汉语句子作为输入，</a:t>
            </a:r>
            <a:r>
              <a:rPr lang="zh-CN" altLang="en-US" b="1" dirty="0">
                <a:highlight>
                  <a:srgbClr val="FF00FF"/>
                </a:highlight>
              </a:rPr>
              <a:t>“</a:t>
            </a:r>
            <a:r>
              <a:rPr lang="en-US" altLang="zh-CN" b="1" dirty="0">
                <a:highlight>
                  <a:srgbClr val="FF00FF"/>
                </a:highlight>
              </a:rPr>
              <a:t>BEMS”</a:t>
            </a:r>
            <a:r>
              <a:rPr lang="zh-CN" altLang="en-US" b="1" dirty="0">
                <a:highlight>
                  <a:srgbClr val="FF00FF"/>
                </a:highlight>
              </a:rPr>
              <a:t>序列串</a:t>
            </a:r>
            <a:r>
              <a:rPr lang="zh-CN" altLang="en-US" dirty="0"/>
              <a:t>作为输出，然后进行切词，进而得到输入句子的划分。</a:t>
            </a:r>
            <a:endParaRPr lang="zh-CN" altLang="en-US" dirty="0"/>
          </a:p>
          <a:p>
            <a:r>
              <a:rPr lang="en-US" altLang="zh-CN" dirty="0">
                <a:highlight>
                  <a:srgbClr val="008000"/>
                </a:highlight>
              </a:rPr>
              <a:t>B</a:t>
            </a:r>
            <a:r>
              <a:rPr lang="zh-CN" altLang="en-US" dirty="0">
                <a:highlight>
                  <a:srgbClr val="008000"/>
                </a:highlight>
              </a:rPr>
              <a:t>： 起始字</a:t>
            </a:r>
            <a:endParaRPr lang="zh-CN" altLang="en-US" dirty="0">
              <a:highlight>
                <a:srgbClr val="008000"/>
              </a:highlight>
            </a:endParaRPr>
          </a:p>
          <a:p>
            <a:r>
              <a:rPr lang="en-US" altLang="zh-CN" dirty="0">
                <a:highlight>
                  <a:srgbClr val="008000"/>
                </a:highlight>
              </a:rPr>
              <a:t>M</a:t>
            </a:r>
            <a:r>
              <a:rPr lang="zh-CN" altLang="en-US" dirty="0">
                <a:highlight>
                  <a:srgbClr val="008000"/>
                </a:highlight>
              </a:rPr>
              <a:t>：中间字</a:t>
            </a:r>
            <a:endParaRPr lang="zh-CN" altLang="en-US" dirty="0">
              <a:highlight>
                <a:srgbClr val="008000"/>
              </a:highlight>
            </a:endParaRPr>
          </a:p>
          <a:p>
            <a:r>
              <a:rPr lang="en-US" altLang="zh-CN" dirty="0">
                <a:highlight>
                  <a:srgbClr val="008000"/>
                </a:highlight>
              </a:rPr>
              <a:t>E</a:t>
            </a:r>
            <a:r>
              <a:rPr lang="zh-CN" altLang="en-US" dirty="0">
                <a:highlight>
                  <a:srgbClr val="008000"/>
                </a:highlight>
              </a:rPr>
              <a:t>： 结束字</a:t>
            </a:r>
            <a:endParaRPr lang="zh-CN" altLang="en-US" dirty="0">
              <a:highlight>
                <a:srgbClr val="008000"/>
              </a:highlight>
            </a:endParaRPr>
          </a:p>
          <a:p>
            <a:r>
              <a:rPr lang="en-US" altLang="zh-CN" dirty="0">
                <a:highlight>
                  <a:srgbClr val="008000"/>
                </a:highlight>
              </a:rPr>
              <a:t>S</a:t>
            </a:r>
            <a:r>
              <a:rPr lang="zh-CN" altLang="en-US" dirty="0">
                <a:highlight>
                  <a:srgbClr val="008000"/>
                </a:highlight>
              </a:rPr>
              <a:t>： 单字成词</a:t>
            </a:r>
            <a:endParaRPr lang="zh-CN" altLang="en-US" dirty="0">
              <a:highlight>
                <a:srgbClr val="008000"/>
              </a:highligh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6595" y="644512"/>
            <a:ext cx="4016356" cy="1290455"/>
          </a:xfrm>
          <a:prstGeom prst="rect">
            <a:avLst/>
          </a:prstGeom>
        </p:spPr>
      </p:pic>
      <p:sp>
        <p:nvSpPr>
          <p:cNvPr id="8" name="内容占位符 2"/>
          <p:cNvSpPr txBox="1"/>
          <p:nvPr/>
        </p:nvSpPr>
        <p:spPr>
          <a:xfrm>
            <a:off x="899776" y="4913376"/>
            <a:ext cx="9613859" cy="185318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例句：小明硕士毕业于中国科学院计算所</a:t>
            </a:r>
            <a:endParaRPr lang="zh-CN" alt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序列：</a:t>
            </a:r>
            <a:r>
              <a:rPr lang="en-US" altLang="zh-CN" dirty="0"/>
              <a:t>B  E  B  E  B M E  B E  B M E  B  E  S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切词：</a:t>
            </a:r>
            <a:r>
              <a:rPr lang="en-US" altLang="zh-CN" dirty="0"/>
              <a:t>B  E  / B  E / B M E / B E / B M E / B E / S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进而：小明</a:t>
            </a:r>
            <a:r>
              <a:rPr lang="en-US" altLang="zh-CN" dirty="0"/>
              <a:t>/</a:t>
            </a:r>
            <a:r>
              <a:rPr lang="zh-CN" altLang="en-US" dirty="0"/>
              <a:t>硕士</a:t>
            </a:r>
            <a:r>
              <a:rPr lang="en-US" altLang="zh-CN" dirty="0"/>
              <a:t>/</a:t>
            </a:r>
            <a:r>
              <a:rPr lang="zh-CN" altLang="en-US" dirty="0"/>
              <a:t>毕业于</a:t>
            </a:r>
            <a:r>
              <a:rPr lang="en-US" altLang="zh-CN" dirty="0"/>
              <a:t>/</a:t>
            </a:r>
            <a:r>
              <a:rPr lang="zh-CN" altLang="en-US" dirty="0"/>
              <a:t>中国</a:t>
            </a:r>
            <a:r>
              <a:rPr lang="en-US" altLang="zh-CN" dirty="0"/>
              <a:t>/</a:t>
            </a:r>
            <a:r>
              <a:rPr lang="zh-CN" altLang="en-US" dirty="0"/>
              <a:t>科学院</a:t>
            </a:r>
            <a:r>
              <a:rPr lang="en-US" altLang="zh-CN" dirty="0"/>
              <a:t>/</a:t>
            </a:r>
            <a:r>
              <a:rPr lang="zh-CN" altLang="en-US" dirty="0"/>
              <a:t>计算</a:t>
            </a:r>
            <a:r>
              <a:rPr lang="en-US" altLang="zh-CN" dirty="0"/>
              <a:t>/</a:t>
            </a:r>
            <a:r>
              <a:rPr lang="zh-CN" altLang="en-US" dirty="0"/>
              <a:t>所</a:t>
            </a:r>
            <a:endParaRPr lang="zh-CN" altLang="en-US" dirty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HMM</a:t>
            </a:r>
            <a:r>
              <a:rPr lang="zh-CN" altLang="en-US" dirty="0"/>
              <a:t>的分词方法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80321" y="2077585"/>
            <a:ext cx="60960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观测序列 </a:t>
            </a:r>
            <a:r>
              <a:rPr lang="en-US" altLang="zh-CN" dirty="0"/>
              <a:t>O</a:t>
            </a:r>
            <a:r>
              <a:rPr lang="zh-CN" altLang="en-US" dirty="0"/>
              <a:t>：小明硕士毕业于中国科学院计算所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80321" y="2505670"/>
            <a:ext cx="60960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状态序列 </a:t>
            </a:r>
            <a:r>
              <a:rPr lang="en-US" altLang="zh-CN" dirty="0"/>
              <a:t>S</a:t>
            </a:r>
            <a:r>
              <a:rPr lang="zh-CN" altLang="en-US" dirty="0"/>
              <a:t>：</a:t>
            </a:r>
            <a:r>
              <a:rPr lang="en-US" altLang="zh-CN" dirty="0"/>
              <a:t>BEBEBMEBEBMEBES</a:t>
            </a:r>
            <a:endParaRPr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680320" y="2933755"/>
            <a:ext cx="901231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初始状态矩阵 </a:t>
            </a:r>
            <a:r>
              <a:rPr lang="en-US" altLang="zh-CN" dirty="0"/>
              <a:t>π</a:t>
            </a:r>
            <a:r>
              <a:rPr lang="zh-CN" altLang="en-US" dirty="0"/>
              <a:t>：句子的第一个字属于</a:t>
            </a:r>
            <a:r>
              <a:rPr lang="en-US" altLang="zh-CN" dirty="0"/>
              <a:t>{B,E,M,S}</a:t>
            </a:r>
            <a:r>
              <a:rPr lang="zh-CN" altLang="en-US" dirty="0"/>
              <a:t>这四种状态的概率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320" y="4402676"/>
            <a:ext cx="1526079" cy="1800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80320" y="3361840"/>
            <a:ext cx="901231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状态转移矩阵 </a:t>
            </a:r>
            <a:r>
              <a:rPr lang="en-US" altLang="zh-CN" dirty="0"/>
              <a:t>A</a:t>
            </a:r>
            <a:r>
              <a:rPr lang="zh-CN" altLang="en-US" dirty="0"/>
              <a:t>：如果前一个字位置是</a:t>
            </a:r>
            <a:r>
              <a:rPr lang="en-US" altLang="zh-CN" dirty="0"/>
              <a:t>B</a:t>
            </a:r>
            <a:r>
              <a:rPr lang="zh-CN" altLang="en-US" dirty="0"/>
              <a:t>，那么后一个字位置为</a:t>
            </a:r>
            <a:r>
              <a:rPr lang="en-US" altLang="zh-CN" dirty="0"/>
              <a:t>BEMS</a:t>
            </a:r>
            <a:r>
              <a:rPr lang="zh-CN" altLang="en-US" dirty="0"/>
              <a:t>的概率各是多少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80320" y="3797976"/>
            <a:ext cx="901231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观测概率矩阵 </a:t>
            </a:r>
            <a:r>
              <a:rPr lang="en-US" altLang="zh-CN" dirty="0"/>
              <a:t>B</a:t>
            </a:r>
            <a:r>
              <a:rPr lang="zh-CN" altLang="en-US" dirty="0"/>
              <a:t>：在状态</a:t>
            </a:r>
            <a:r>
              <a:rPr lang="en-US" altLang="zh-CN" dirty="0"/>
              <a:t>B</a:t>
            </a:r>
            <a:r>
              <a:rPr lang="zh-CN" altLang="en-US" dirty="0"/>
              <a:t>的条件下，观察值为“耀” 的概率，取对数后是</a:t>
            </a:r>
            <a:r>
              <a:rPr lang="en-US" altLang="zh-CN" dirty="0"/>
              <a:t>-10.460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896" y="4439360"/>
            <a:ext cx="4267200" cy="18002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419" y="4439360"/>
            <a:ext cx="4438650" cy="181927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80320" y="6258635"/>
            <a:ext cx="1782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初始状态矩阵 </a:t>
            </a:r>
            <a:r>
              <a:rPr lang="en-US" altLang="zh-CN" dirty="0"/>
              <a:t>π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3694176" y="6259897"/>
            <a:ext cx="2072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状态转移矩阵 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8339327" y="6258635"/>
            <a:ext cx="2042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观测概率矩阵 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680321" y="16008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https://blog.csdn.net/riverflowrand/article/details/50057323</a:t>
            </a:r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Viterbi</a:t>
            </a:r>
            <a:r>
              <a:rPr lang="zh-CN" altLang="en-US" dirty="0"/>
              <a:t>算法求解中文分词问题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504" y="2050827"/>
            <a:ext cx="6772275" cy="2124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3504" y="4329322"/>
            <a:ext cx="927201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二维数组 </a:t>
            </a:r>
            <a:r>
              <a:rPr lang="en-US" altLang="zh-CN" dirty="0">
                <a:highlight>
                  <a:srgbClr val="008000"/>
                </a:highlight>
              </a:rPr>
              <a:t>weight[4][15]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是状态数</a:t>
            </a:r>
            <a:r>
              <a:rPr lang="en-US" altLang="zh-CN" dirty="0"/>
              <a:t>(0:B,1:E,2:M,3:S)</a:t>
            </a:r>
            <a:r>
              <a:rPr lang="zh-CN" altLang="en-US" dirty="0"/>
              <a:t>，</a:t>
            </a:r>
            <a:r>
              <a:rPr lang="en-US" altLang="zh-CN" dirty="0"/>
              <a:t>15</a:t>
            </a:r>
            <a:r>
              <a:rPr lang="zh-CN" altLang="en-US" dirty="0"/>
              <a:t>是输入句子的字数。</a:t>
            </a:r>
            <a:endParaRPr lang="en-US" altLang="zh-CN" dirty="0"/>
          </a:p>
          <a:p>
            <a:r>
              <a:rPr lang="zh-CN" altLang="en-US" dirty="0"/>
              <a:t>比如 </a:t>
            </a:r>
            <a:r>
              <a:rPr lang="en-US" altLang="zh-CN" dirty="0"/>
              <a:t>weight[0][2] </a:t>
            </a:r>
            <a:r>
              <a:rPr lang="zh-CN" altLang="en-US" dirty="0"/>
              <a:t>代表 状态</a:t>
            </a:r>
            <a:r>
              <a:rPr lang="en-US" altLang="zh-CN" dirty="0"/>
              <a:t>B</a:t>
            </a:r>
            <a:r>
              <a:rPr lang="zh-CN" altLang="en-US" dirty="0"/>
              <a:t>的条件下，出现</a:t>
            </a:r>
            <a:r>
              <a:rPr lang="en-US" altLang="zh-CN" dirty="0"/>
              <a:t>'</a:t>
            </a:r>
            <a:r>
              <a:rPr lang="zh-CN" altLang="en-US" dirty="0"/>
              <a:t>硕</a:t>
            </a:r>
            <a:r>
              <a:rPr lang="en-US" altLang="zh-CN" dirty="0"/>
              <a:t>'</a:t>
            </a:r>
            <a:r>
              <a:rPr lang="zh-CN" altLang="en-US" dirty="0"/>
              <a:t>这个字的可能性。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603504" y="6104772"/>
            <a:ext cx="927201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记录前一个字的状态是为了使用</a:t>
            </a:r>
            <a:r>
              <a:rPr lang="en-US" altLang="zh-CN" dirty="0" err="1"/>
              <a:t>viterbi</a:t>
            </a:r>
            <a:r>
              <a:rPr lang="zh-CN" altLang="en-US" dirty="0"/>
              <a:t>算法计算完整个 </a:t>
            </a:r>
            <a:r>
              <a:rPr lang="en-US" altLang="zh-CN" dirty="0"/>
              <a:t>weight[4][15] </a:t>
            </a:r>
            <a:r>
              <a:rPr lang="zh-CN" altLang="en-US" dirty="0"/>
              <a:t>之后，</a:t>
            </a:r>
            <a:endParaRPr lang="en-US" altLang="zh-CN" dirty="0"/>
          </a:p>
          <a:p>
            <a:r>
              <a:rPr lang="zh-CN" altLang="en-US" dirty="0"/>
              <a:t>能对输入句子从右向左地回溯回来，找出对应的状态序列。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03504" y="5130073"/>
            <a:ext cx="9272016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二维数组 </a:t>
            </a:r>
            <a:r>
              <a:rPr lang="en-US" altLang="zh-CN" dirty="0">
                <a:highlight>
                  <a:srgbClr val="008000"/>
                </a:highlight>
              </a:rPr>
              <a:t>path[4][15]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是状态数</a:t>
            </a:r>
            <a:r>
              <a:rPr lang="en-US" altLang="zh-CN" dirty="0"/>
              <a:t>(0:B,1:E,2:M,3:S)</a:t>
            </a:r>
            <a:r>
              <a:rPr lang="zh-CN" altLang="en-US" dirty="0"/>
              <a:t>，</a:t>
            </a:r>
            <a:r>
              <a:rPr lang="en-US" altLang="zh-CN" dirty="0"/>
              <a:t>15</a:t>
            </a:r>
            <a:r>
              <a:rPr lang="zh-CN" altLang="en-US" dirty="0"/>
              <a:t>是输入句子的字数。</a:t>
            </a:r>
            <a:endParaRPr lang="zh-CN" altLang="en-US" dirty="0"/>
          </a:p>
          <a:p>
            <a:r>
              <a:rPr lang="zh-CN" altLang="en-US" dirty="0"/>
              <a:t>比如 </a:t>
            </a:r>
            <a:r>
              <a:rPr lang="en-US" altLang="zh-CN" dirty="0"/>
              <a:t>path[0][2] </a:t>
            </a:r>
            <a:r>
              <a:rPr lang="zh-CN" altLang="en-US" dirty="0"/>
              <a:t>代表 </a:t>
            </a:r>
            <a:r>
              <a:rPr lang="en-US" altLang="zh-CN" dirty="0"/>
              <a:t>weight[0][2]</a:t>
            </a:r>
            <a:r>
              <a:rPr lang="zh-CN" altLang="en-US" dirty="0"/>
              <a:t>取到最大时，前一个字的状态，</a:t>
            </a:r>
            <a:endParaRPr lang="zh-CN" altLang="en-US" dirty="0"/>
          </a:p>
          <a:p>
            <a:r>
              <a:rPr lang="zh-CN" altLang="en-US" dirty="0"/>
              <a:t>比如 </a:t>
            </a:r>
            <a:r>
              <a:rPr lang="en-US" altLang="zh-CN" dirty="0"/>
              <a:t>path[0][2] = 1, </a:t>
            </a:r>
            <a:r>
              <a:rPr lang="zh-CN" altLang="en-US" dirty="0"/>
              <a:t>则代表 </a:t>
            </a:r>
            <a:r>
              <a:rPr lang="en-US" altLang="zh-CN" dirty="0"/>
              <a:t>weight[0][2]</a:t>
            </a:r>
            <a:r>
              <a:rPr lang="zh-CN" altLang="en-US" dirty="0"/>
              <a:t>取到最大时，前一个字</a:t>
            </a:r>
            <a:r>
              <a:rPr lang="en-US" altLang="zh-CN" dirty="0"/>
              <a:t>(</a:t>
            </a:r>
            <a:r>
              <a:rPr lang="zh-CN" altLang="en-US" dirty="0"/>
              <a:t>也就是明</a:t>
            </a:r>
            <a:r>
              <a:rPr lang="en-US" altLang="zh-CN" dirty="0"/>
              <a:t>)</a:t>
            </a:r>
            <a:r>
              <a:rPr lang="zh-CN" altLang="en-US" dirty="0"/>
              <a:t>的状态是</a:t>
            </a:r>
            <a:r>
              <a:rPr lang="en-US" altLang="zh-CN" dirty="0"/>
              <a:t>E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确定边界条件和路径回溯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02336" y="2224635"/>
            <a:ext cx="11009376" cy="34163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weight[4][15] </a:t>
            </a:r>
            <a:r>
              <a:rPr lang="zh-CN" altLang="en-US" dirty="0"/>
              <a:t>和 </a:t>
            </a:r>
            <a:r>
              <a:rPr lang="en-US" altLang="zh-CN" dirty="0"/>
              <a:t>path[4][15] </a:t>
            </a:r>
            <a:r>
              <a:rPr lang="zh-CN" altLang="en-US" dirty="0"/>
              <a:t>计算完毕后，</a:t>
            </a:r>
            <a:r>
              <a:rPr lang="zh-CN" altLang="en-US" b="1" dirty="0"/>
              <a:t>确定边界条件和路径回溯</a:t>
            </a:r>
            <a:endParaRPr lang="en-US" altLang="zh-CN" b="1" dirty="0"/>
          </a:p>
          <a:p>
            <a:endParaRPr lang="zh-CN" altLang="en-US" b="1" dirty="0"/>
          </a:p>
          <a:p>
            <a:r>
              <a:rPr lang="zh-CN" altLang="en-US" dirty="0"/>
              <a:t>边界条件如下：</a:t>
            </a:r>
            <a:endParaRPr lang="zh-CN" altLang="en-US" dirty="0"/>
          </a:p>
          <a:p>
            <a:r>
              <a:rPr lang="zh-CN" altLang="en-US" dirty="0">
                <a:highlight>
                  <a:srgbClr val="008000"/>
                </a:highlight>
              </a:rPr>
              <a:t>对于每个句子，最后一个字的状态只可能是 </a:t>
            </a:r>
            <a:r>
              <a:rPr lang="en-US" altLang="zh-CN" dirty="0">
                <a:highlight>
                  <a:srgbClr val="008000"/>
                </a:highlight>
              </a:rPr>
              <a:t>E </a:t>
            </a:r>
            <a:r>
              <a:rPr lang="zh-CN" altLang="en-US" dirty="0">
                <a:highlight>
                  <a:srgbClr val="008000"/>
                </a:highlight>
              </a:rPr>
              <a:t>或者 </a:t>
            </a:r>
            <a:r>
              <a:rPr lang="en-US" altLang="zh-CN" dirty="0">
                <a:highlight>
                  <a:srgbClr val="008000"/>
                </a:highlight>
              </a:rPr>
              <a:t>S</a:t>
            </a:r>
            <a:r>
              <a:rPr lang="zh-CN" altLang="en-US" dirty="0">
                <a:highlight>
                  <a:srgbClr val="008000"/>
                </a:highlight>
              </a:rPr>
              <a:t>，不可能是 </a:t>
            </a:r>
            <a:r>
              <a:rPr lang="en-US" altLang="zh-CN" dirty="0">
                <a:highlight>
                  <a:srgbClr val="008000"/>
                </a:highlight>
              </a:rPr>
              <a:t>M </a:t>
            </a:r>
            <a:r>
              <a:rPr lang="zh-CN" altLang="en-US" dirty="0">
                <a:highlight>
                  <a:srgbClr val="008000"/>
                </a:highlight>
              </a:rPr>
              <a:t>或者 </a:t>
            </a:r>
            <a:r>
              <a:rPr lang="en-US" altLang="zh-CN" dirty="0">
                <a:highlight>
                  <a:srgbClr val="008000"/>
                </a:highlight>
              </a:rPr>
              <a:t>B</a:t>
            </a:r>
            <a:r>
              <a:rPr lang="zh-CN" altLang="en-US" dirty="0">
                <a:highlight>
                  <a:srgbClr val="008000"/>
                </a:highlight>
              </a:rPr>
              <a:t>。</a:t>
            </a:r>
            <a:endParaRPr lang="zh-CN" altLang="en-US" dirty="0">
              <a:highlight>
                <a:srgbClr val="008000"/>
              </a:highlight>
            </a:endParaRPr>
          </a:p>
          <a:p>
            <a:r>
              <a:rPr lang="zh-CN" altLang="en-US" dirty="0"/>
              <a:t>所以在本文的例子中我们只需要比较 </a:t>
            </a:r>
            <a:r>
              <a:rPr lang="en-US" altLang="zh-CN" dirty="0"/>
              <a:t>weight[1(E)][14] </a:t>
            </a:r>
            <a:r>
              <a:rPr lang="zh-CN" altLang="en-US" dirty="0"/>
              <a:t>和 </a:t>
            </a:r>
            <a:r>
              <a:rPr lang="en-US" altLang="zh-CN" dirty="0"/>
              <a:t>weight[3(S)][14] </a:t>
            </a:r>
            <a:r>
              <a:rPr lang="zh-CN" altLang="en-US" dirty="0"/>
              <a:t>的大小即可。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在本例中：</a:t>
            </a:r>
            <a:endParaRPr lang="zh-CN" altLang="en-US" dirty="0"/>
          </a:p>
          <a:p>
            <a:r>
              <a:rPr lang="en-US" altLang="zh-CN" dirty="0"/>
              <a:t>weight[1][14] = -102.492;	weight[3][14] = -101.632;	</a:t>
            </a:r>
            <a:r>
              <a:rPr lang="zh-CN" altLang="en-US" dirty="0"/>
              <a:t>所以 </a:t>
            </a:r>
            <a:r>
              <a:rPr lang="en-US" altLang="zh-CN" dirty="0"/>
              <a:t>S &gt; E</a:t>
            </a:r>
            <a:r>
              <a:rPr lang="zh-CN" altLang="en-US" dirty="0"/>
              <a:t>，路径回溯的起点是 </a:t>
            </a:r>
            <a:r>
              <a:rPr lang="en-US" altLang="zh-CN" dirty="0"/>
              <a:t>path[3][14]</a:t>
            </a:r>
            <a:r>
              <a:rPr lang="zh-CN" altLang="en-US" dirty="0"/>
              <a:t>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回溯的路径是</a:t>
            </a:r>
            <a:r>
              <a:rPr lang="en-US" altLang="zh-CN" dirty="0"/>
              <a:t>:	SEBEMBEBEMBEBEB</a:t>
            </a:r>
            <a:endParaRPr lang="en-US" altLang="zh-CN" dirty="0"/>
          </a:p>
          <a:p>
            <a:r>
              <a:rPr lang="zh-CN" altLang="en-US" dirty="0"/>
              <a:t>倒序一下就是</a:t>
            </a:r>
            <a:r>
              <a:rPr lang="en-US" altLang="zh-CN" dirty="0"/>
              <a:t>:	BE/BE/BME/BE/BME/BE/S</a:t>
            </a:r>
            <a:endParaRPr lang="en-US" altLang="zh-CN" dirty="0"/>
          </a:p>
          <a:p>
            <a:r>
              <a:rPr lang="zh-CN" altLang="en-US" dirty="0"/>
              <a:t>切词结果就是</a:t>
            </a:r>
            <a:r>
              <a:rPr lang="en-US" altLang="zh-CN" dirty="0"/>
              <a:t>:	</a:t>
            </a:r>
            <a:r>
              <a:rPr lang="zh-CN" altLang="en-US" dirty="0"/>
              <a:t>小明</a:t>
            </a:r>
            <a:r>
              <a:rPr lang="en-US" altLang="zh-CN" dirty="0"/>
              <a:t>/</a:t>
            </a:r>
            <a:r>
              <a:rPr lang="zh-CN" altLang="en-US" dirty="0"/>
              <a:t>硕士</a:t>
            </a:r>
            <a:r>
              <a:rPr lang="en-US" altLang="zh-CN" dirty="0"/>
              <a:t>/</a:t>
            </a:r>
            <a:r>
              <a:rPr lang="zh-CN" altLang="en-US" dirty="0"/>
              <a:t>毕业于</a:t>
            </a:r>
            <a:r>
              <a:rPr lang="en-US" altLang="zh-CN" dirty="0"/>
              <a:t>/</a:t>
            </a:r>
            <a:r>
              <a:rPr lang="zh-CN" altLang="en-US" dirty="0"/>
              <a:t>中国</a:t>
            </a:r>
            <a:r>
              <a:rPr lang="en-US" altLang="zh-CN" dirty="0"/>
              <a:t>/</a:t>
            </a:r>
            <a:r>
              <a:rPr lang="zh-CN" altLang="en-US" dirty="0"/>
              <a:t>科学院</a:t>
            </a:r>
            <a:r>
              <a:rPr lang="en-US" altLang="zh-CN" dirty="0"/>
              <a:t>/</a:t>
            </a:r>
            <a:r>
              <a:rPr lang="zh-CN" altLang="en-US" dirty="0"/>
              <a:t>计算</a:t>
            </a:r>
            <a:r>
              <a:rPr lang="en-US" altLang="zh-CN" dirty="0"/>
              <a:t>/</a:t>
            </a:r>
            <a:r>
              <a:rPr lang="zh-CN" altLang="en-US" dirty="0"/>
              <a:t>所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336" y="6245340"/>
            <a:ext cx="6096528" cy="2804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中文自动分词及其基本问题　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842449" y="2204044"/>
            <a:ext cx="9553174" cy="15696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4000" dirty="0"/>
              <a:t>分类：</a:t>
            </a:r>
            <a:endParaRPr lang="en-US" altLang="zh-CN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人工分词：工作量大，准确率高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计算机自动分词：速度快，准确率低于人工分词</a:t>
            </a: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449" y="4143582"/>
            <a:ext cx="5715495" cy="8763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49" y="5282149"/>
            <a:ext cx="6210838" cy="119644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HMM</a:t>
            </a:r>
            <a:r>
              <a:rPr lang="zh-CN" altLang="en-US" dirty="0"/>
              <a:t>中文分词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77147" y="6446019"/>
            <a:ext cx="5330335" cy="296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100" dirty="0"/>
              <a:t>https://github.com/xlturing/</a:t>
            </a:r>
            <a:r>
              <a:rPr lang="en-US" altLang="zh-CN" sz="1050" dirty="0"/>
              <a:t>machine-learning-journey</a:t>
            </a:r>
            <a:r>
              <a:rPr lang="en-US" altLang="zh-CN" sz="1100" dirty="0"/>
              <a:t>/tree/master/seg_hmm</a:t>
            </a:r>
            <a:endParaRPr lang="zh-CN" altLang="en-US" sz="1100" dirty="0"/>
          </a:p>
        </p:txBody>
      </p:sp>
      <p:sp>
        <p:nvSpPr>
          <p:cNvPr id="9" name="文本框 8"/>
          <p:cNvSpPr txBox="1"/>
          <p:nvPr/>
        </p:nvSpPr>
        <p:spPr>
          <a:xfrm>
            <a:off x="277147" y="6205246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https://www.cnblogs.com/xlturing/p/8467033.html</a:t>
            </a:r>
            <a:endParaRPr lang="zh-CN" altLang="en-US" sz="11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461" y="2413212"/>
            <a:ext cx="7370599" cy="34745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937" y="2408481"/>
            <a:ext cx="1955965" cy="13541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941" y="383161"/>
            <a:ext cx="2441092" cy="33794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503" y="383160"/>
            <a:ext cx="3120400" cy="196573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106" y="3822192"/>
            <a:ext cx="4420927" cy="206561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基于实例的汉语分词方法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720921"/>
            <a:ext cx="8097919" cy="1092128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在训练语料中存放</a:t>
            </a:r>
            <a:r>
              <a:rPr lang="zh-CN" altLang="en-US" dirty="0">
                <a:highlight>
                  <a:srgbClr val="008000"/>
                </a:highlight>
              </a:rPr>
              <a:t>事先切分好的汉字串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为以后输入的待切分句子提供可靠的实例。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680323" y="4486948"/>
            <a:ext cx="809791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在分词的时候，根据输入句子和训练语料，</a:t>
            </a:r>
            <a:endParaRPr lang="zh-CN" altLang="en-US" dirty="0"/>
          </a:p>
          <a:p>
            <a:r>
              <a:rPr lang="zh-CN" altLang="en-US" dirty="0"/>
              <a:t>找到所有切分片段的实例和可能的词汇，</a:t>
            </a:r>
            <a:endParaRPr lang="zh-CN" altLang="en-US" dirty="0"/>
          </a:p>
          <a:p>
            <a:r>
              <a:rPr lang="zh-CN" altLang="en-US" dirty="0"/>
              <a:t>依据某些优化原则和概率信息寻求最优词序列。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各种分词方法对语言学资源的利用情况</a:t>
            </a:r>
            <a:endParaRPr lang="zh-CN" altLang="en-US" dirty="0"/>
          </a:p>
        </p:txBody>
      </p:sp>
      <p:graphicFrame>
        <p:nvGraphicFramePr>
          <p:cNvPr id="4" name="表格 4"/>
          <p:cNvGraphicFramePr>
            <a:graphicFrameLocks noGrp="1"/>
          </p:cNvGraphicFramePr>
          <p:nvPr>
            <p:ph idx="1"/>
          </p:nvPr>
        </p:nvGraphicFramePr>
        <p:xfrm>
          <a:off x="680321" y="2816697"/>
          <a:ext cx="100712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200"/>
                <a:gridCol w="4296434"/>
                <a:gridCol w="2517817"/>
                <a:gridCol w="2517817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分词方法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词典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语料库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最大匹配法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最少分词法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最大概率法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</a:t>
                      </a:r>
                      <a:r>
                        <a:rPr lang="en-US" altLang="zh-CN" b="1" dirty="0"/>
                        <a:t>HMM</a:t>
                      </a:r>
                      <a:r>
                        <a:rPr lang="zh-CN" altLang="en-US" b="1" dirty="0"/>
                        <a:t>的分词方法 与词性相结合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基于互现信息的分词方法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基于字分类的分词方法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中文姓名识别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751920"/>
            <a:ext cx="9613861" cy="256586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命名实体识别：人名、机构名、地址。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zh-CN" altLang="en-US" dirty="0"/>
              <a:t>　</a:t>
            </a:r>
            <a:r>
              <a:rPr lang="en-US" altLang="zh-CN" dirty="0"/>
              <a:t>7.3.1 </a:t>
            </a:r>
            <a:r>
              <a:rPr lang="zh-CN" altLang="en-US" dirty="0"/>
              <a:t>基于规则的方法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zh-CN" altLang="en-US" dirty="0"/>
              <a:t>　</a:t>
            </a:r>
            <a:r>
              <a:rPr lang="en-US" altLang="zh-CN" dirty="0"/>
              <a:t>7.3.2 </a:t>
            </a:r>
            <a:r>
              <a:rPr lang="zh-CN" altLang="en-US" dirty="0"/>
              <a:t>基于统计的方法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7.3.1 </a:t>
            </a:r>
            <a:r>
              <a:rPr lang="zh-CN" altLang="en-US" dirty="0"/>
              <a:t>基于规则的方法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6058" y="2184473"/>
            <a:ext cx="9462385" cy="63979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建立姓名识别规则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812799" y="2824264"/>
          <a:ext cx="10315643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320"/>
                <a:gridCol w="5280405"/>
                <a:gridCol w="1797007"/>
                <a:gridCol w="2578911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条件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识别结果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举例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“老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小”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姓氏用字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小王、老李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姓氏用字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“工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总”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张工、陈总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可做量词的姓氏用字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一周、第七章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“多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各”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“方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项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章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段”等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多方筹备、各项准备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双字词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罗胜利、陈建国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单字 </a:t>
                      </a:r>
                      <a:r>
                        <a:rPr lang="en-US" altLang="zh-CN" dirty="0"/>
                        <a:t>+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“标点符号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的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了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动词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非单字词”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瑞金医院的陈柯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主治医师毛羽说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单字 </a:t>
                      </a:r>
                      <a:r>
                        <a:rPr lang="en-US" altLang="zh-CN" dirty="0"/>
                        <a:t>+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“标点符号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的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了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在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动词”的单字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顾筑胜、吴俊洲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7.3.2 </a:t>
            </a:r>
            <a:r>
              <a:rPr lang="zh-CN" altLang="en-US" dirty="0"/>
              <a:t>基于统计的方法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1360" y="2133602"/>
            <a:ext cx="4151083" cy="3998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建立人名识别的统计模型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06499" y="3703076"/>
            <a:ext cx="5876922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李袁</a:t>
            </a:r>
            <a:r>
              <a:rPr lang="en-US" altLang="zh-CN" dirty="0"/>
              <a:t>) 		= 	p(X|</a:t>
            </a:r>
            <a:r>
              <a:rPr lang="zh-CN" altLang="en-US" dirty="0"/>
              <a:t>李</a:t>
            </a:r>
            <a:r>
              <a:rPr lang="en-US" altLang="zh-CN" dirty="0"/>
              <a:t>) p(M|</a:t>
            </a:r>
            <a:r>
              <a:rPr lang="zh-CN" altLang="en-US" dirty="0"/>
              <a:t>袁</a:t>
            </a:r>
            <a:r>
              <a:rPr lang="en-US" altLang="zh-CN" dirty="0"/>
              <a:t>) p(XM)</a:t>
            </a:r>
            <a:endParaRPr lang="en-US" altLang="zh-CN" dirty="0"/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李袁沁</a:t>
            </a:r>
            <a:r>
              <a:rPr lang="en-US" altLang="zh-CN" dirty="0"/>
              <a:t>) 	= 	p(X|</a:t>
            </a:r>
            <a:r>
              <a:rPr lang="zh-CN" altLang="en-US" dirty="0"/>
              <a:t>李</a:t>
            </a:r>
            <a:r>
              <a:rPr lang="en-US" altLang="zh-CN" dirty="0"/>
              <a:t>) p(M|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p(XMM)</a:t>
            </a:r>
            <a:endParaRPr lang="en-US" altLang="zh-CN" dirty="0"/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袁沁</a:t>
            </a:r>
            <a:r>
              <a:rPr lang="en-US" altLang="zh-CN" dirty="0"/>
              <a:t>) 		= 	p(X|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p(XM)</a:t>
            </a:r>
            <a:endParaRPr lang="zh-CN" altLang="en-US" dirty="0"/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袁沁明</a:t>
            </a:r>
            <a:r>
              <a:rPr lang="en-US" altLang="zh-CN" dirty="0"/>
              <a:t>) 	= 	p(X|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p(M|</a:t>
            </a:r>
            <a:r>
              <a:rPr lang="zh-CN" altLang="en-US" dirty="0"/>
              <a:t>明</a:t>
            </a:r>
            <a:r>
              <a:rPr lang="en-US" altLang="zh-CN" dirty="0"/>
              <a:t>) p(XMM)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81360" y="2832880"/>
            <a:ext cx="763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</a:t>
            </a:r>
            <a:r>
              <a:rPr lang="zh-CN" altLang="en-US" dirty="0"/>
              <a:t>李袁沁明不明白</a:t>
            </a:r>
            <a:r>
              <a:rPr lang="en-US" altLang="zh-CN" dirty="0"/>
              <a:t>”</a:t>
            </a:r>
            <a:r>
              <a:rPr lang="zh-CN" altLang="en-US" dirty="0"/>
              <a:t>候选姓名：李袁、李袁沁、袁沁、袁沁明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06499" y="5153361"/>
            <a:ext cx="664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：姓，</a:t>
            </a:r>
            <a:r>
              <a:rPr lang="en-US" altLang="zh-CN" dirty="0"/>
              <a:t>M</a:t>
            </a:r>
            <a:r>
              <a:rPr lang="zh-CN" altLang="en-US" dirty="0"/>
              <a:t>：名，</a:t>
            </a:r>
            <a:r>
              <a:rPr lang="en-US" altLang="zh-CN" dirty="0"/>
              <a:t>p(XM)</a:t>
            </a:r>
            <a:r>
              <a:rPr lang="zh-CN" altLang="en-US" dirty="0"/>
              <a:t>单姓单名概率，</a:t>
            </a:r>
            <a:r>
              <a:rPr lang="en-US" altLang="zh-CN" dirty="0"/>
              <a:t>p(XMM)</a:t>
            </a:r>
            <a:r>
              <a:rPr lang="zh-CN" altLang="en-US" dirty="0"/>
              <a:t>单姓双名概率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06499" y="320876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选择结果中概率最大的做姓名</a:t>
            </a:r>
            <a:endParaRPr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对比两种方法</a:t>
            </a:r>
            <a:endParaRPr lang="zh-CN" altLang="en-US" dirty="0"/>
          </a:p>
        </p:txBody>
      </p:sp>
      <p:graphicFrame>
        <p:nvGraphicFramePr>
          <p:cNvPr id="4" name="表格 4"/>
          <p:cNvGraphicFramePr>
            <a:graphicFrameLocks noGrp="1"/>
          </p:cNvGraphicFramePr>
          <p:nvPr>
            <p:ph idx="1"/>
          </p:nvPr>
        </p:nvGraphicFramePr>
        <p:xfrm>
          <a:off x="609293" y="2065939"/>
          <a:ext cx="11076460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682"/>
                <a:gridCol w="4605608"/>
                <a:gridCol w="580417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基于规则的方法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基于统计的方法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特点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利用语言规则来进行人名识别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仅从字、词本身来考虑，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通过计算字、词做人名用的概率来实现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优点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准确率较高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占用的资源少、速度快、效率高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缺点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系统庞大复杂，耗费资源多，效率不高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很难列举所有规则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规则之间往往会顾此失彼，产生冲突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准确率较低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合理性、科学性及所用统计源的可靠性、代表性、合理性难以保证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搜集合理的有代表性的统计源的工作本身也较难。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54330" y="4868192"/>
            <a:ext cx="10986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effectLst/>
                <a:latin typeface="PingFangSC"/>
              </a:rPr>
              <a:t>《</a:t>
            </a:r>
            <a:r>
              <a:rPr lang="zh-CN" altLang="en-US" b="0" i="0" dirty="0">
                <a:effectLst/>
                <a:latin typeface="PingFangSC"/>
              </a:rPr>
              <a:t>基于角色标注的中国人名自动识别研究 </a:t>
            </a:r>
            <a:r>
              <a:rPr lang="en-US" altLang="zh-CN" b="0" i="0" dirty="0">
                <a:effectLst/>
                <a:latin typeface="PingFangSC"/>
              </a:rPr>
              <a:t>》</a:t>
            </a:r>
            <a:endParaRPr lang="en-US" altLang="zh-CN" b="0" i="0" dirty="0">
              <a:effectLst/>
              <a:latin typeface="PingFangSC"/>
            </a:endParaRPr>
          </a:p>
          <a:p>
            <a:pPr algn="l"/>
            <a:r>
              <a:rPr lang="zh-CN" altLang="en-US" sz="1000" b="0" i="0" u="none" strike="noStrike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张华平</a:t>
            </a:r>
            <a:r>
              <a:rPr lang="zh-CN" altLang="en-US" sz="1000" b="0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  </a:t>
            </a:r>
            <a:r>
              <a:rPr lang="zh-CN" altLang="en-US" sz="1000" b="0" i="0" u="none" strike="noStrike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刘群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10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中国科学院计算技术研究所 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计算机学报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》 </a:t>
            </a:r>
            <a:r>
              <a:rPr lang="en-US" altLang="zh-CN" sz="1000" b="1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2004</a:t>
            </a:r>
            <a:r>
              <a:rPr lang="zh-CN" altLang="en-US" sz="1000" b="1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01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期：</a:t>
            </a:r>
            <a:r>
              <a:rPr lang="en-US" altLang="zh-CN" sz="1000" dirty="0"/>
              <a:t>http://www.cnki.com.cn/Article/CJFDTotal-JSJX200401009.htm</a:t>
            </a:r>
            <a:endParaRPr lang="zh-CN" altLang="en-US" sz="1000" b="0" i="0" dirty="0">
              <a:effectLst/>
              <a:latin typeface="PingFangSC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0321" y="5550028"/>
            <a:ext cx="109603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根据在人名识别中的作用 </a:t>
            </a:r>
            <a:r>
              <a:rPr lang="en-US" altLang="zh-CN" dirty="0"/>
              <a:t>,</a:t>
            </a:r>
            <a:r>
              <a:rPr lang="zh-CN" altLang="en-US" dirty="0"/>
              <a:t>采取</a:t>
            </a:r>
            <a:r>
              <a:rPr lang="en-US" altLang="zh-CN" dirty="0">
                <a:highlight>
                  <a:srgbClr val="000080"/>
                </a:highlight>
              </a:rPr>
              <a:t>Viterbi</a:t>
            </a:r>
            <a:r>
              <a:rPr lang="zh-CN" altLang="en-US" dirty="0">
                <a:highlight>
                  <a:srgbClr val="000080"/>
                </a:highlight>
              </a:rPr>
              <a:t>算法</a:t>
            </a:r>
            <a:r>
              <a:rPr lang="zh-CN" altLang="en-US" dirty="0"/>
              <a:t>对切词结果进行角色标注 </a:t>
            </a:r>
            <a:r>
              <a:rPr lang="en-US" altLang="zh-CN" dirty="0"/>
              <a:t>,</a:t>
            </a:r>
            <a:endParaRPr lang="en-US" altLang="zh-CN" dirty="0"/>
          </a:p>
          <a:p>
            <a:r>
              <a:rPr lang="zh-CN" altLang="en-US" dirty="0"/>
              <a:t>在角色序列的基础上 </a:t>
            </a:r>
            <a:r>
              <a:rPr lang="en-US" altLang="zh-CN" dirty="0"/>
              <a:t>,</a:t>
            </a:r>
            <a:r>
              <a:rPr lang="zh-CN" altLang="en-US" dirty="0"/>
              <a:t>进行模式最大匹配 </a:t>
            </a:r>
            <a:r>
              <a:rPr lang="en-US" altLang="zh-CN" dirty="0"/>
              <a:t>,</a:t>
            </a:r>
            <a:r>
              <a:rPr lang="zh-CN" altLang="en-US" dirty="0"/>
              <a:t>最终实现中国人名的识别 </a:t>
            </a:r>
            <a:r>
              <a:rPr lang="en-US" altLang="zh-CN" dirty="0"/>
              <a:t>.</a:t>
            </a:r>
            <a:endParaRPr lang="en-US" altLang="zh-CN" dirty="0"/>
          </a:p>
          <a:p>
            <a:r>
              <a:rPr lang="zh-CN" altLang="en-US" dirty="0"/>
              <a:t>通过对 </a:t>
            </a:r>
            <a:r>
              <a:rPr lang="en-US" altLang="zh-CN" dirty="0"/>
              <a:t>16M</a:t>
            </a:r>
            <a:r>
              <a:rPr lang="zh-CN" altLang="en-US" dirty="0"/>
              <a:t>字节真实语料库的封闭与开放测试 </a:t>
            </a:r>
            <a:r>
              <a:rPr lang="en-US" altLang="zh-CN" dirty="0"/>
              <a:t>,</a:t>
            </a:r>
            <a:r>
              <a:rPr lang="zh-CN" altLang="en-US" dirty="0"/>
              <a:t>该方法取得了接近 </a:t>
            </a:r>
            <a:r>
              <a:rPr lang="en-US" altLang="zh-CN" dirty="0"/>
              <a:t>98%</a:t>
            </a:r>
            <a:r>
              <a:rPr lang="zh-CN" altLang="en-US" dirty="0"/>
              <a:t>的召回率。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r>
              <a:rPr lang="zh-CN" altLang="en-US" dirty="0"/>
              <a:t>：</a:t>
            </a:r>
            <a:r>
              <a:rPr lang="en-US" altLang="zh-CN" dirty="0"/>
              <a:t>HMM——NER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126" y="2126557"/>
            <a:ext cx="5669771" cy="4275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26557"/>
            <a:ext cx="4435224" cy="34521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708267"/>
            <a:ext cx="5928874" cy="6934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汉语自动分词系统的评价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3985" y="2066323"/>
            <a:ext cx="10168128" cy="408144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dirty="0"/>
              <a:t>准确率</a:t>
            </a:r>
            <a:r>
              <a:rPr lang="en-US" altLang="zh-CN" sz="2000" dirty="0"/>
              <a:t>(Accuracy)</a:t>
            </a:r>
            <a:r>
              <a:rPr lang="zh-CN" altLang="en-US" sz="2000" dirty="0"/>
              <a:t>、精确率（</a:t>
            </a:r>
            <a:r>
              <a:rPr lang="en-US" altLang="zh-CN" sz="2000" dirty="0"/>
              <a:t>Precision</a:t>
            </a:r>
            <a:r>
              <a:rPr lang="zh-CN" altLang="en-US" sz="2000" dirty="0"/>
              <a:t>）、召回率（</a:t>
            </a:r>
            <a:r>
              <a:rPr lang="en-US" altLang="zh-CN" sz="2000" dirty="0"/>
              <a:t>Recall</a:t>
            </a:r>
            <a:r>
              <a:rPr lang="zh-CN" altLang="en-US" sz="2000" dirty="0"/>
              <a:t>）、综合评价指标（</a:t>
            </a:r>
            <a:r>
              <a:rPr lang="en-US" altLang="zh-CN" sz="2000" dirty="0"/>
              <a:t>F1-Measure </a:t>
            </a:r>
            <a:r>
              <a:rPr lang="zh-CN" altLang="en-US" sz="2000" dirty="0"/>
              <a:t>）</a:t>
            </a:r>
            <a:endParaRPr lang="zh-CN" altLang="en-US" sz="2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80321" y="5038008"/>
            <a:ext cx="7278624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真正例</a:t>
            </a:r>
            <a:r>
              <a:rPr lang="en-US" altLang="zh-CN" dirty="0"/>
              <a:t>TP</a:t>
            </a:r>
            <a:r>
              <a:rPr lang="zh-CN" altLang="en-US" dirty="0"/>
              <a:t>（</a:t>
            </a:r>
            <a:r>
              <a:rPr lang="en-US" altLang="zh-CN" dirty="0"/>
              <a:t>True positive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将正例预测为正例（正确）</a:t>
            </a:r>
            <a:endParaRPr lang="zh-CN" altLang="en-US" dirty="0"/>
          </a:p>
          <a:p>
            <a:r>
              <a:rPr lang="zh-CN" altLang="en-US" dirty="0"/>
              <a:t>假反例</a:t>
            </a:r>
            <a:r>
              <a:rPr lang="en-US" altLang="zh-CN" dirty="0"/>
              <a:t>FN</a:t>
            </a:r>
            <a:r>
              <a:rPr lang="zh-CN" altLang="en-US" dirty="0"/>
              <a:t>（</a:t>
            </a:r>
            <a:r>
              <a:rPr lang="en-US" altLang="zh-CN" dirty="0"/>
              <a:t>False negative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将正例预测为反例（错误）</a:t>
            </a:r>
            <a:endParaRPr lang="zh-CN" altLang="en-US" dirty="0"/>
          </a:p>
          <a:p>
            <a:r>
              <a:rPr lang="zh-CN" altLang="en-US" dirty="0"/>
              <a:t>假正例</a:t>
            </a:r>
            <a:r>
              <a:rPr lang="en-US" altLang="zh-CN" dirty="0"/>
              <a:t>FP</a:t>
            </a:r>
            <a:r>
              <a:rPr lang="zh-CN" altLang="en-US" dirty="0"/>
              <a:t>（</a:t>
            </a:r>
            <a:r>
              <a:rPr lang="en-US" altLang="zh-CN" dirty="0"/>
              <a:t>False positive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将反例预测为正例（错误）</a:t>
            </a:r>
            <a:endParaRPr lang="zh-CN" altLang="en-US" dirty="0"/>
          </a:p>
          <a:p>
            <a:r>
              <a:rPr lang="zh-CN" altLang="en-US" dirty="0"/>
              <a:t>真反例</a:t>
            </a:r>
            <a:r>
              <a:rPr lang="en-US" altLang="zh-CN" dirty="0"/>
              <a:t>TN</a:t>
            </a:r>
            <a:r>
              <a:rPr lang="zh-CN" altLang="en-US" dirty="0"/>
              <a:t>（</a:t>
            </a:r>
            <a:r>
              <a:rPr lang="en-US" altLang="zh-CN" dirty="0"/>
              <a:t>True negative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将反例预测为反例（正确）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985" y="2729024"/>
            <a:ext cx="7278624" cy="20199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ele attr="{DD73CF5C-28CC-4832-ADE7-C618A11C5E79}"/>
                  </a:ext>
                </a:extLst>
              </p:cNvPr>
              <p:cNvSpPr txBox="1"/>
              <p:nvPr/>
            </p:nvSpPr>
            <p:spPr>
              <a:xfrm>
                <a:off x="8512194" y="5564774"/>
                <a:ext cx="2476704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F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1−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Measure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94" y="5564774"/>
                <a:ext cx="2476704" cy="52501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ele attr="{3D233E41-3DCF-45BB-AA30-4A6CE8E785F8}"/>
                  </a:ext>
                </a:extLst>
              </p:cNvPr>
              <p:cNvSpPr txBox="1"/>
              <p:nvPr/>
            </p:nvSpPr>
            <p:spPr>
              <a:xfrm>
                <a:off x="8512194" y="3650315"/>
                <a:ext cx="209999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Precision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94" y="3650315"/>
                <a:ext cx="2099998" cy="52315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ele attr="{82E314D0-195C-45FC-858A-D11B3FD7C53C}"/>
                  </a:ext>
                </a:extLst>
              </p:cNvPr>
              <p:cNvSpPr txBox="1"/>
              <p:nvPr/>
            </p:nvSpPr>
            <p:spPr>
              <a:xfrm>
                <a:off x="8512194" y="4514851"/>
                <a:ext cx="1814663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Recall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94" y="4514851"/>
                <a:ext cx="1814663" cy="5231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ele attr="{FD37518D-9FA4-471E-8667-07035FCFA9F4}"/>
                  </a:ext>
                </a:extLst>
              </p:cNvPr>
              <p:cNvSpPr txBox="1"/>
              <p:nvPr/>
            </p:nvSpPr>
            <p:spPr>
              <a:xfrm>
                <a:off x="8412957" y="2785779"/>
                <a:ext cx="3281476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Accuracy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957" y="2785779"/>
                <a:ext cx="3281476" cy="52315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汉语自动分词系统的评价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024" y="2229233"/>
            <a:ext cx="4870704" cy="20749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29233"/>
            <a:ext cx="4870704" cy="20749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4" y="4524000"/>
            <a:ext cx="4870705" cy="20749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524000"/>
            <a:ext cx="4870703" cy="20749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12064" y="6598920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/>
              <a:t>https://easyai.tech/ai-definition/accuracy-precision-recall-f1-roc-auc/</a:t>
            </a:r>
            <a:endParaRPr lang="zh-CN" altLang="en-US" sz="1050" dirty="0"/>
          </a:p>
        </p:txBody>
      </p:sp>
      <p:sp>
        <p:nvSpPr>
          <p:cNvPr id="15" name="文本框 14"/>
          <p:cNvSpPr txBox="1"/>
          <p:nvPr/>
        </p:nvSpPr>
        <p:spPr>
          <a:xfrm>
            <a:off x="6608064" y="1565312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中文自动分词及其基本问题　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4132" y="2254008"/>
            <a:ext cx="9014395" cy="276982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4000" dirty="0"/>
              <a:t>应用领域：</a:t>
            </a:r>
            <a:endParaRPr lang="en-US" altLang="zh-CN" sz="4000" dirty="0"/>
          </a:p>
          <a:p>
            <a:r>
              <a:rPr lang="zh-CN" altLang="en-US" sz="2800" dirty="0"/>
              <a:t>中文语音合成：</a:t>
            </a:r>
            <a:r>
              <a:rPr lang="en-US" altLang="zh-CN" sz="2800" dirty="0"/>
              <a:t>		</a:t>
            </a:r>
            <a:r>
              <a:rPr lang="zh-CN" altLang="en-US" sz="2800" dirty="0"/>
              <a:t>多音字辨识</a:t>
            </a:r>
            <a:endParaRPr lang="en-US" altLang="zh-CN" sz="2800" dirty="0"/>
          </a:p>
          <a:p>
            <a:r>
              <a:rPr lang="zh-CN" altLang="en-US" sz="2800" dirty="0"/>
              <a:t>中文输入：</a:t>
            </a:r>
            <a:r>
              <a:rPr lang="en-US" altLang="zh-CN" sz="2800" dirty="0"/>
              <a:t>		</a:t>
            </a:r>
            <a:r>
              <a:rPr lang="zh-CN" altLang="en-US" sz="2800" dirty="0"/>
              <a:t>同音字辨识</a:t>
            </a:r>
            <a:endParaRPr lang="en-US" altLang="zh-CN" sz="2800" dirty="0"/>
          </a:p>
          <a:p>
            <a:r>
              <a:rPr lang="zh-CN" altLang="en-US" sz="2800" dirty="0"/>
              <a:t>中文繁体简体转换：</a:t>
            </a:r>
            <a:r>
              <a:rPr lang="en-US" altLang="zh-CN" sz="2800" dirty="0"/>
              <a:t>	</a:t>
            </a:r>
            <a:r>
              <a:rPr lang="zh-CN" altLang="en-US" sz="2800" dirty="0"/>
              <a:t>一个简体字对应多个繁体字</a:t>
            </a:r>
            <a:endParaRPr lang="en-US" altLang="zh-CN" sz="2800" dirty="0"/>
          </a:p>
          <a:p>
            <a:r>
              <a:rPr lang="zh-CN" altLang="en-US" sz="2800" dirty="0"/>
              <a:t>中英文聪明选词：</a:t>
            </a:r>
            <a:r>
              <a:rPr lang="en-US" altLang="zh-CN" sz="2800" dirty="0"/>
              <a:t>	</a:t>
            </a:r>
            <a:r>
              <a:rPr lang="zh-CN" altLang="en-US" sz="2800" dirty="0"/>
              <a:t>双击鼠标选词</a:t>
            </a:r>
            <a:endParaRPr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544132" y="5341521"/>
            <a:ext cx="3802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迅速</a:t>
            </a:r>
            <a:r>
              <a:rPr lang="zh-CN" altLang="en-US" sz="2800" dirty="0">
                <a:highlight>
                  <a:srgbClr val="008000"/>
                </a:highlight>
              </a:rPr>
              <a:t>发展</a:t>
            </a:r>
            <a:r>
              <a:rPr lang="zh-CN" altLang="en-US" sz="2800" dirty="0"/>
              <a:t>的计算机技术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44132" y="5864741"/>
            <a:ext cx="38608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迅速</a:t>
            </a:r>
            <a:r>
              <a:rPr lang="zh-TW" altLang="en-US" sz="2800" dirty="0">
                <a:highlight>
                  <a:srgbClr val="008000"/>
                </a:highlight>
              </a:rPr>
              <a:t>發展</a:t>
            </a:r>
            <a:r>
              <a:rPr lang="zh-TW" altLang="en-US" sz="2800" dirty="0"/>
              <a:t>的計算機技術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191046" y="5351988"/>
            <a:ext cx="3507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她有一头黑亮的</a:t>
            </a:r>
            <a:r>
              <a:rPr lang="zh-CN" altLang="en-US" sz="2800" dirty="0">
                <a:highlight>
                  <a:srgbClr val="008000"/>
                </a:highlight>
              </a:rPr>
              <a:t>头发</a:t>
            </a:r>
            <a:endParaRPr lang="zh-CN" altLang="en-US" sz="2800" dirty="0">
              <a:highlight>
                <a:srgbClr val="008000"/>
              </a:highligh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91046" y="5813008"/>
            <a:ext cx="3507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她有一頭黑亮的</a:t>
            </a:r>
            <a:r>
              <a:rPr lang="zh-TW" altLang="en-US" sz="2800" dirty="0">
                <a:highlight>
                  <a:srgbClr val="008000"/>
                </a:highlight>
              </a:rPr>
              <a:t>頭髪</a:t>
            </a:r>
            <a:endParaRPr lang="zh-CN" altLang="en-US" sz="2800" dirty="0">
              <a:highlight>
                <a:srgbClr val="008000"/>
              </a:highlight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0534" y="5393253"/>
            <a:ext cx="1876425" cy="9429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556443" y="2972539"/>
            <a:ext cx="2516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快</a:t>
            </a:r>
            <a:r>
              <a:rPr lang="zh-CN" altLang="en-US" dirty="0">
                <a:highlight>
                  <a:srgbClr val="008000"/>
                </a:highlight>
              </a:rPr>
              <a:t>乐</a:t>
            </a:r>
            <a:r>
              <a:rPr lang="zh-CN" altLang="en-US" dirty="0"/>
              <a:t> 音</a:t>
            </a:r>
            <a:r>
              <a:rPr lang="zh-CN" altLang="en-US" dirty="0">
                <a:highlight>
                  <a:srgbClr val="008000"/>
                </a:highlight>
              </a:rPr>
              <a:t>乐</a:t>
            </a:r>
            <a:r>
              <a:rPr lang="zh-CN" altLang="en-US" dirty="0"/>
              <a:t>；</a:t>
            </a:r>
            <a:r>
              <a:rPr lang="zh-CN" altLang="en-US" dirty="0">
                <a:highlight>
                  <a:srgbClr val="008000"/>
                </a:highlight>
              </a:rPr>
              <a:t>重</a:t>
            </a:r>
            <a:r>
              <a:rPr lang="zh-CN" altLang="en-US" dirty="0"/>
              <a:t>量 </a:t>
            </a:r>
            <a:r>
              <a:rPr lang="zh-CN" altLang="en-US" dirty="0">
                <a:highlight>
                  <a:srgbClr val="008000"/>
                </a:highlight>
              </a:rPr>
              <a:t>重</a:t>
            </a:r>
            <a:r>
              <a:rPr lang="zh-CN" altLang="en-US" dirty="0"/>
              <a:t>新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640749" y="3474977"/>
            <a:ext cx="215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008000"/>
                </a:highlight>
              </a:rPr>
              <a:t>以</a:t>
            </a:r>
            <a:r>
              <a:rPr lang="zh-CN" altLang="en-US" dirty="0"/>
              <a:t>为，</a:t>
            </a:r>
            <a:r>
              <a:rPr lang="zh-CN" altLang="en-US" dirty="0">
                <a:highlight>
                  <a:srgbClr val="008000"/>
                </a:highlight>
              </a:rPr>
              <a:t>一</a:t>
            </a:r>
            <a:r>
              <a:rPr lang="zh-CN" altLang="en-US" dirty="0"/>
              <a:t>定，容</a:t>
            </a:r>
            <a:r>
              <a:rPr lang="zh-CN" altLang="en-US" dirty="0">
                <a:highlight>
                  <a:srgbClr val="008000"/>
                </a:highlight>
              </a:rPr>
              <a:t>易</a:t>
            </a:r>
            <a:endParaRPr lang="zh-CN" altLang="en-US" dirty="0">
              <a:highlight>
                <a:srgbClr val="008000"/>
              </a:highligh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准确率 </a:t>
            </a:r>
            <a:r>
              <a:rPr lang="en-US" altLang="zh-CN" dirty="0"/>
              <a:t>– Accuracy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57072" y="2234107"/>
            <a:ext cx="688238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预测正确的结果 </a:t>
            </a:r>
            <a:r>
              <a:rPr lang="en-US" altLang="zh-CN" dirty="0"/>
              <a:t>/ </a:t>
            </a:r>
            <a:r>
              <a:rPr lang="zh-CN" altLang="en-US" dirty="0"/>
              <a:t>总样本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ele attr="{796EBE78-BDE0-4BD4-A758-5DA57D21AB4F}"/>
                  </a:ext>
                </a:extLst>
              </p:cNvPr>
              <p:cNvSpPr txBox="1"/>
              <p:nvPr/>
            </p:nvSpPr>
            <p:spPr>
              <a:xfrm>
                <a:off x="6748749" y="1032118"/>
                <a:ext cx="3281476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Accuracy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749" y="1032118"/>
                <a:ext cx="3281476" cy="523157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72" y="2858652"/>
            <a:ext cx="6882384" cy="293189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52816" y="2930816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ele attr="{B7AF63B9-2EA5-4234-81C6-B96086C9D680}"/>
                  </a:ext>
                </a:extLst>
              </p:cNvPr>
              <p:cNvSpPr txBox="1"/>
              <p:nvPr/>
            </p:nvSpPr>
            <p:spPr>
              <a:xfrm>
                <a:off x="8197400" y="4003677"/>
                <a:ext cx="3472775" cy="3931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Accuracy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3+4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3+4+1+2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0.7</a:t>
                </a:r>
                <a:endParaRPr lang="zh-CN" altLang="en-US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400" y="4003677"/>
                <a:ext cx="3472775" cy="393121"/>
              </a:xfrm>
              <a:prstGeom prst="rect">
                <a:avLst/>
              </a:prstGeom>
              <a:blipFill rotWithShape="1">
                <a:blip r:embed="rId3"/>
                <a:stretch>
                  <a:fillRect l="-3163" t="-4688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it-IT" dirty="0"/>
              <a:t>精确率（</a:t>
            </a:r>
            <a:r>
              <a:rPr lang="zh-CN" altLang="en-US" dirty="0"/>
              <a:t>查</a:t>
            </a:r>
            <a:r>
              <a:rPr lang="zh-CN" altLang="it-IT" dirty="0"/>
              <a:t>准率）</a:t>
            </a:r>
            <a:r>
              <a:rPr lang="it-IT" altLang="zh-CN" dirty="0"/>
              <a:t>- Precision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ele attr="{3AFBECDB-D9C6-415A-A70C-E04C808890B3}"/>
                  </a:ext>
                </a:extLst>
              </p:cNvPr>
              <p:cNvSpPr txBox="1"/>
              <p:nvPr/>
            </p:nvSpPr>
            <p:spPr>
              <a:xfrm>
                <a:off x="7555122" y="1032118"/>
                <a:ext cx="209999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Precision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122" y="1032118"/>
                <a:ext cx="2099998" cy="523157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810768" y="2238494"/>
            <a:ext cx="734568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实际为正的样本 </a:t>
            </a:r>
            <a:r>
              <a:rPr lang="en-US" altLang="zh-CN" dirty="0"/>
              <a:t>/ </a:t>
            </a:r>
            <a:r>
              <a:rPr lang="zh-CN" altLang="en-US" dirty="0"/>
              <a:t>预测为正的样本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68" y="2786908"/>
            <a:ext cx="7345680" cy="3129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08848" y="2786908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ele attr="{FCCE6EC3-2BC0-41AB-B767-1B5F08AC39A0}"/>
                  </a:ext>
                </a:extLst>
              </p:cNvPr>
              <p:cNvSpPr txBox="1"/>
              <p:nvPr/>
            </p:nvSpPr>
            <p:spPr>
              <a:xfrm>
                <a:off x="8308848" y="4108982"/>
                <a:ext cx="2271456" cy="393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Precision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3+1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0.75</a:t>
                </a:r>
                <a:endParaRPr lang="zh-CN" altLang="en-US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848" y="4108982"/>
                <a:ext cx="2271456" cy="393121"/>
              </a:xfrm>
              <a:prstGeom prst="rect">
                <a:avLst/>
              </a:prstGeom>
              <a:blipFill rotWithShape="1">
                <a:blip r:embed="rId3"/>
                <a:stretch>
                  <a:fillRect l="-3753" t="-4615" r="-5094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召回率（查全率）</a:t>
            </a:r>
            <a:r>
              <a:rPr lang="en-US" altLang="zh-CN" dirty="0"/>
              <a:t>- Recall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ele attr="{1AADDBA5-5E90-475E-B3FF-82DA18F6A766}"/>
                  </a:ext>
                </a:extLst>
              </p:cNvPr>
              <p:cNvSpPr txBox="1"/>
              <p:nvPr/>
            </p:nvSpPr>
            <p:spPr>
              <a:xfrm>
                <a:off x="7640466" y="966979"/>
                <a:ext cx="1814663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Recall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466" y="966979"/>
                <a:ext cx="1814663" cy="523157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877824" y="2256782"/>
            <a:ext cx="7114032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预测为正样本 </a:t>
            </a:r>
            <a:r>
              <a:rPr lang="en-US" altLang="zh-CN" dirty="0"/>
              <a:t>/ </a:t>
            </a:r>
            <a:r>
              <a:rPr lang="zh-CN" altLang="en-US" dirty="0"/>
              <a:t>实际为正的样本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" y="2868046"/>
            <a:ext cx="7114032" cy="303057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11312" y="2868046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ele attr="{0BAD72AF-15DC-49DE-AE1F-B45623671E27}"/>
                  </a:ext>
                </a:extLst>
              </p:cNvPr>
              <p:cNvSpPr txBox="1"/>
              <p:nvPr/>
            </p:nvSpPr>
            <p:spPr>
              <a:xfrm>
                <a:off x="8311026" y="4121756"/>
                <a:ext cx="1766509" cy="393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Recall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3+2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0.6</a:t>
                </a:r>
                <a:endParaRPr lang="zh-CN" altLang="en-US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026" y="4121756"/>
                <a:ext cx="1766509" cy="393121"/>
              </a:xfrm>
              <a:prstGeom prst="rect">
                <a:avLst/>
              </a:prstGeom>
              <a:blipFill rotWithShape="1">
                <a:blip r:embed="rId3"/>
                <a:stretch>
                  <a:fillRect l="-4828" t="-4615" r="-7241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F1</a:t>
            </a:r>
            <a:r>
              <a:rPr lang="zh-CN" altLang="en-US" dirty="0"/>
              <a:t>分数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ele attr="{2B3537D8-BA61-4A9E-AD76-BAF864198A70}"/>
                  </a:ext>
                </a:extLst>
              </p:cNvPr>
              <p:cNvSpPr txBox="1"/>
              <p:nvPr/>
            </p:nvSpPr>
            <p:spPr>
              <a:xfrm>
                <a:off x="7183266" y="1090310"/>
                <a:ext cx="2476704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F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1−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Measure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266" y="1090310"/>
                <a:ext cx="2476704" cy="525016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767843" y="2291418"/>
            <a:ext cx="6585858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精确率（</a:t>
            </a:r>
            <a:r>
              <a:rPr lang="en-US" altLang="zh-CN" dirty="0"/>
              <a:t>Precision</a:t>
            </a:r>
            <a:r>
              <a:rPr lang="zh-CN" altLang="en-US" dirty="0"/>
              <a:t>）和召回率（</a:t>
            </a:r>
            <a:r>
              <a:rPr lang="en-US" altLang="zh-CN" dirty="0"/>
              <a:t>Recall</a:t>
            </a:r>
            <a:r>
              <a:rPr lang="zh-CN" altLang="en-US" dirty="0"/>
              <a:t>）的关系是「矛盾」关系。</a:t>
            </a:r>
            <a:endParaRPr lang="en-US" altLang="zh-CN" dirty="0"/>
          </a:p>
          <a:p>
            <a:r>
              <a:rPr lang="zh-CN" altLang="en-US" dirty="0"/>
              <a:t>为综合两者表现，在两者之间找一个平衡点。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43" y="3130191"/>
            <a:ext cx="6585858" cy="28055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534" y="3189330"/>
            <a:ext cx="3924872" cy="27464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ele attr="{F36C6FB2-46CB-41CA-87AF-BAF21929378C}"/>
                  </a:ext>
                </a:extLst>
              </p:cNvPr>
              <p:cNvSpPr txBox="1"/>
              <p:nvPr/>
            </p:nvSpPr>
            <p:spPr>
              <a:xfrm>
                <a:off x="849522" y="6104772"/>
                <a:ext cx="3018455" cy="397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F</m:t>
                    </m:r>
                    <m:r>
                      <m:rPr>
                        <m:nor/>
                      </m:rPr>
                      <a:rPr lang="en-US" altLang="zh-CN" i="1" dirty="0" smtClean="0"/>
                      <m:t>1−</m:t>
                    </m:r>
                    <m:r>
                      <m:rPr>
                        <m:nor/>
                      </m:rPr>
                      <a:rPr lang="en-US" altLang="zh-CN" i="1" dirty="0" smtClean="0"/>
                      <m:t>Measure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2∗0.75∗0.6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0.75+0.6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0.67</a:t>
                </a:r>
                <a:endParaRPr lang="zh-CN" altLang="en-US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22" y="6104772"/>
                <a:ext cx="3018455" cy="397353"/>
              </a:xfrm>
              <a:prstGeom prst="rect">
                <a:avLst/>
              </a:prstGeom>
              <a:blipFill rotWithShape="1">
                <a:blip r:embed="rId4"/>
                <a:stretch>
                  <a:fillRect l="-2621" t="-4545" r="-3629" b="-19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SIGHAN -</a:t>
            </a:r>
            <a:r>
              <a:rPr lang="zh-CN" altLang="en-US" dirty="0"/>
              <a:t>汉字特别兴趣小组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6087" y="2184992"/>
            <a:ext cx="8338938" cy="4285262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800" dirty="0">
                <a:highlight>
                  <a:srgbClr val="000080"/>
                </a:highlight>
                <a:latin typeface="Helvetica" panose="020B0604020202020204" pitchFamily="34" charset="0"/>
              </a:rPr>
              <a:t>国际中文分词评测</a:t>
            </a:r>
            <a:endParaRPr lang="en-US" altLang="zh-CN" sz="2800" dirty="0">
              <a:highlight>
                <a:srgbClr val="000080"/>
              </a:highlight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>
                <a:highlight>
                  <a:srgbClr val="000080"/>
                </a:highlight>
                <a:latin typeface="Helvetica" panose="020B0604020202020204" pitchFamily="34" charset="0"/>
              </a:rPr>
              <a:t>International Chinese Word Segmentation Bakeoff</a:t>
            </a:r>
            <a:endParaRPr lang="en-US" altLang="zh-CN" sz="1200" dirty="0">
              <a:highlight>
                <a:srgbClr val="000080"/>
              </a:highlight>
              <a:latin typeface="Helvetica" panose="020B0604020202020204" pitchFamily="34" charset="0"/>
            </a:endParaRPr>
          </a:p>
          <a:p>
            <a:pPr lvl="1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第一届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2003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年，日本札幌举行（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Bakeoff 2003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第二届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2005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年，韩国济州岛举行（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Bakeoff 2005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第三届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2006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年，澳大利亚悉尼举行（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Bakeoff 2006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）加入了中文命名实体识别评测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SIGHAN-4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altLang="zh-CN" sz="1400" b="0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SIGHAN-5</a:t>
            </a:r>
            <a:endParaRPr lang="en-US" altLang="zh-CN" sz="1400" b="0" i="0" dirty="0">
              <a:effectLst/>
              <a:latin typeface="Helvetica" panose="020B0604020202020204" pitchFamily="34" charset="0"/>
            </a:endParaRPr>
          </a:p>
          <a:p>
            <a:pPr lvl="1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SIGHAN-6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SIGHAN-7 2013 Nagoya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名古屋，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Japan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SIGHAN-8 2015 Beijing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北京，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China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SIGHAN-9 2017 Taipei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台北，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China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2010</a:t>
            </a:r>
            <a:r>
              <a:rPr lang="zh-CN" altLang="en-US" sz="1700" dirty="0">
                <a:latin typeface="Helvetica" panose="020B0604020202020204" pitchFamily="34" charset="0"/>
              </a:rPr>
              <a:t>年第一届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北京</a:t>
            </a:r>
            <a:endParaRPr lang="en-US" altLang="zh-CN" sz="1700" dirty="0"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2012</a:t>
            </a:r>
            <a:r>
              <a:rPr lang="zh-CN" altLang="en-US" sz="1700" dirty="0">
                <a:latin typeface="Helvetica" panose="020B0604020202020204" pitchFamily="34" charset="0"/>
              </a:rPr>
              <a:t>年第二届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天津</a:t>
            </a:r>
            <a:endParaRPr lang="en-US" altLang="zh-CN" sz="1700" dirty="0"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2014</a:t>
            </a:r>
            <a:r>
              <a:rPr lang="zh-CN" altLang="en-US" sz="1700" dirty="0">
                <a:latin typeface="Helvetica" panose="020B0604020202020204" pitchFamily="34" charset="0"/>
              </a:rPr>
              <a:t>年第三届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武汉</a:t>
            </a:r>
            <a:endParaRPr lang="zh-CN" altLang="en-US" sz="1700" dirty="0">
              <a:latin typeface="Helvetica" panose="020B0604020202020204" pitchFamily="34" charset="0"/>
            </a:endParaRPr>
          </a:p>
          <a:p>
            <a:pPr marL="0" indent="0">
              <a:buNone/>
            </a:pPr>
            <a:endParaRPr lang="zh-CN" altLang="en-US" sz="2800" dirty="0">
              <a:latin typeface="Helvetica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0321" y="2224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http://sighan.cs.uchicago.edu/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446195" y="1177206"/>
            <a:ext cx="2924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国际计算语言学会（</a:t>
            </a:r>
            <a:r>
              <a:rPr lang="en-US" altLang="zh-CN" dirty="0"/>
              <a:t>ACL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321" y="1612129"/>
            <a:ext cx="7273158" cy="32311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英语形态还原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0" y="1988964"/>
            <a:ext cx="9613861" cy="15129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形态还原：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英语 动词的时态、名词的复数、形容词的比较级最高级 等形态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还原成 词干形式 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749" y="3898483"/>
            <a:ext cx="5247596" cy="24170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21" y="3240950"/>
            <a:ext cx="4820911" cy="307460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581" y="785654"/>
            <a:ext cx="10733466" cy="1080938"/>
          </a:xfrm>
        </p:spPr>
        <p:txBody>
          <a:bodyPr>
            <a:normAutofit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词性标注（</a:t>
            </a:r>
            <a:r>
              <a:rPr lang="en-US" altLang="zh-CN" sz="3100" dirty="0"/>
              <a:t>Part-of-Speech tagging </a:t>
            </a:r>
            <a:r>
              <a:rPr lang="zh-CN" altLang="en-US" sz="3100" dirty="0"/>
              <a:t>或 </a:t>
            </a:r>
            <a:r>
              <a:rPr lang="en-US" altLang="zh-CN" sz="3100" dirty="0"/>
              <a:t>POS tagging)</a:t>
            </a:r>
            <a:endParaRPr lang="zh-CN" altLang="en-US" sz="31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36873"/>
            <a:ext cx="9780156" cy="2961459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定义：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根据一个词在某个特定句子中的上下文，为这个词标注正确的词性。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方法：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基于规则的方法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基于统计的方法</a:t>
            </a:r>
            <a:endParaRPr lang="zh-CN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词性标注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4627" y="2764891"/>
            <a:ext cx="9780156" cy="2191158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7.6.1 </a:t>
            </a:r>
            <a:r>
              <a:rPr lang="zh-CN" altLang="en-US" dirty="0"/>
              <a:t>词性标记集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7.6.2 </a:t>
            </a:r>
            <a:r>
              <a:rPr lang="zh-CN" altLang="en-US" dirty="0"/>
              <a:t>基于规则的词性标注方法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7.6.3 </a:t>
            </a:r>
            <a:r>
              <a:rPr lang="zh-CN" altLang="en-US" dirty="0"/>
              <a:t>基于统计的词性标注方法</a:t>
            </a:r>
            <a:endParaRPr lang="zh-CN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7.6.1 </a:t>
            </a:r>
            <a:r>
              <a:rPr lang="zh-CN" altLang="en-US" dirty="0"/>
              <a:t>词性标记集 </a:t>
            </a:r>
            <a:r>
              <a:rPr lang="en-US" altLang="zh-CN" dirty="0"/>
              <a:t>POS Tagset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英文：</a:t>
            </a:r>
            <a:endParaRPr lang="en-US" altLang="zh-CN" dirty="0"/>
          </a:p>
          <a:p>
            <a:pPr lvl="1"/>
            <a:r>
              <a:rPr lang="en-US" altLang="zh-CN" dirty="0"/>
              <a:t>Brown</a:t>
            </a:r>
            <a:r>
              <a:rPr lang="zh-CN" altLang="en-US" dirty="0"/>
              <a:t>标注集、</a:t>
            </a:r>
            <a:endParaRPr lang="en-US" altLang="zh-CN" dirty="0"/>
          </a:p>
          <a:p>
            <a:pPr lvl="1"/>
            <a:r>
              <a:rPr lang="en-US" altLang="zh-CN" dirty="0"/>
              <a:t>Penn Tree Bank</a:t>
            </a:r>
            <a:r>
              <a:rPr lang="zh-CN" altLang="en-US" dirty="0"/>
              <a:t>标注集、</a:t>
            </a:r>
            <a:endParaRPr lang="en-US" altLang="zh-CN" dirty="0"/>
          </a:p>
          <a:p>
            <a:pPr lvl="1"/>
            <a:r>
              <a:rPr lang="en-US" altLang="zh-CN" dirty="0"/>
              <a:t>CLAWS c5</a:t>
            </a:r>
            <a:r>
              <a:rPr lang="zh-CN" altLang="en-US" dirty="0"/>
              <a:t>标注集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中文：</a:t>
            </a:r>
            <a:endParaRPr lang="en-US" altLang="zh-CN" dirty="0"/>
          </a:p>
          <a:p>
            <a:pPr lvl="1"/>
            <a:r>
              <a:rPr lang="en-US" altLang="zh-CN" dirty="0"/>
              <a:t>《PFR</a:t>
            </a:r>
            <a:r>
              <a:rPr lang="zh-CN" altLang="en-US" dirty="0"/>
              <a:t>人民日报标注语料库</a:t>
            </a:r>
            <a:r>
              <a:rPr lang="en-US" altLang="zh-CN" dirty="0"/>
              <a:t>》</a:t>
            </a:r>
            <a:r>
              <a:rPr lang="zh-CN" altLang="en-US" dirty="0"/>
              <a:t>词性编码表</a:t>
            </a:r>
            <a:endParaRPr lang="zh-CN" altLang="en-US" dirty="0"/>
          </a:p>
          <a:p>
            <a:pPr lvl="1"/>
            <a:r>
              <a:rPr lang="en-US" altLang="zh-CN" dirty="0"/>
              <a:t>《</a:t>
            </a:r>
            <a:r>
              <a:rPr lang="zh-CN" altLang="en-US" dirty="0"/>
              <a:t>现代汉语语料库加工规范</a:t>
            </a:r>
            <a:r>
              <a:rPr lang="en-US" altLang="zh-CN" dirty="0"/>
              <a:t>—</a:t>
            </a:r>
            <a:r>
              <a:rPr lang="zh-CN" altLang="en-US" dirty="0"/>
              <a:t>词语切分与词性标注</a:t>
            </a:r>
            <a:r>
              <a:rPr lang="en-US" altLang="zh-CN" dirty="0"/>
              <a:t>》</a:t>
            </a:r>
            <a:r>
              <a:rPr lang="zh-CN" altLang="en-US" dirty="0"/>
              <a:t>词性标记</a:t>
            </a:r>
            <a:endParaRPr lang="zh-CN" altLang="en-US" dirty="0"/>
          </a:p>
          <a:p>
            <a:pPr lvl="1"/>
            <a:r>
              <a:rPr lang="zh-CN" altLang="en-US" dirty="0"/>
              <a:t>计算所 </a:t>
            </a:r>
            <a:r>
              <a:rPr lang="en-US" altLang="zh-CN" dirty="0"/>
              <a:t>ICTCLAS 3.0</a:t>
            </a:r>
            <a:r>
              <a:rPr lang="zh-CN" altLang="en-US" dirty="0"/>
              <a:t>汉语词性标记集</a:t>
            </a:r>
            <a:endParaRPr lang="zh-CN" altLang="en-US" dirty="0"/>
          </a:p>
          <a:p>
            <a:pPr lvl="1"/>
            <a:r>
              <a:rPr lang="en-US" altLang="zh-CN" dirty="0"/>
              <a:t>HanLP</a:t>
            </a:r>
            <a:r>
              <a:rPr lang="zh-CN" altLang="en-US" dirty="0"/>
              <a:t>词性标注集</a:t>
            </a:r>
            <a:endParaRPr lang="en-US" altLang="zh-CN" dirty="0"/>
          </a:p>
          <a:p>
            <a:pPr lvl="1"/>
            <a:r>
              <a:rPr lang="zh-CN" altLang="en-US" dirty="0"/>
              <a:t>结巴分词中出现的类型</a:t>
            </a:r>
            <a:endParaRPr lang="zh-CN" altLang="en-US" dirty="0"/>
          </a:p>
          <a:p>
            <a:endParaRPr lang="zh-CN" altLang="en-US" b="1" i="0" dirty="0">
              <a:effectLst/>
              <a:latin typeface="-apple-system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7.6.2 </a:t>
            </a:r>
            <a:r>
              <a:rPr lang="zh-CN" altLang="en-US" dirty="0"/>
              <a:t>基于规则的词性标注方法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113" y="2769689"/>
            <a:ext cx="10817773" cy="118661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 sz="3200" dirty="0"/>
              <a:t>基本思想：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dirty="0"/>
              <a:t>按兼类词（拥有多种可能词性的词）搭配关系和上下文语境建立词性消歧规则。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724904" y="4479143"/>
            <a:ext cx="10742190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早期的规则一般由人工编写。</a:t>
            </a:r>
            <a:endParaRPr lang="zh-CN" altLang="en-US" dirty="0"/>
          </a:p>
          <a:p>
            <a:r>
              <a:rPr lang="zh-CN" altLang="en-US" dirty="0"/>
              <a:t>随着语料库规模的逐步增大，人工方式显然不现实，</a:t>
            </a:r>
            <a:endParaRPr lang="zh-CN" altLang="en-US" dirty="0"/>
          </a:p>
          <a:p>
            <a:r>
              <a:rPr lang="zh-CN" altLang="en-US" dirty="0"/>
              <a:t>于是提出基于机器学习的规则自动提取方法。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7.1.1 </a:t>
            </a:r>
            <a:r>
              <a:rPr lang="zh-CN" altLang="en-US" dirty="0"/>
              <a:t>分词规范与词表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0619" y="3095631"/>
            <a:ext cx="10759407" cy="359931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不同目标的应用，对词的要求不同：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校对系统：</a:t>
            </a:r>
            <a:r>
              <a:rPr lang="en-US" altLang="zh-CN" dirty="0"/>
              <a:t>	</a:t>
            </a:r>
            <a:r>
              <a:rPr lang="zh-CN" altLang="en-US" dirty="0"/>
              <a:t>将含有易错字的词和词组作为词单位，分词单位较大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简繁转换系统：</a:t>
            </a:r>
            <a:r>
              <a:rPr lang="en-US" altLang="zh-CN" dirty="0"/>
              <a:t>	</a:t>
            </a:r>
            <a:r>
              <a:rPr lang="zh-CN" altLang="en-US" dirty="0"/>
              <a:t>词和词组转换常常是确定的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语音合成系统：</a:t>
            </a:r>
            <a:r>
              <a:rPr lang="en-US" altLang="zh-CN" dirty="0"/>
              <a:t>	</a:t>
            </a:r>
            <a:r>
              <a:rPr lang="zh-CN" altLang="en-US" dirty="0"/>
              <a:t>词和词组中，多音字读音是确定的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检索系统：</a:t>
            </a:r>
            <a:r>
              <a:rPr lang="en-US" altLang="zh-CN" dirty="0"/>
              <a:t>	</a:t>
            </a:r>
            <a:r>
              <a:rPr lang="zh-CN" altLang="en-US" dirty="0"/>
              <a:t>注重术语和专名，倾向于分词单位较小化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键盘输入系统：</a:t>
            </a:r>
            <a:r>
              <a:rPr lang="en-US" altLang="zh-CN" dirty="0"/>
              <a:t>	</a:t>
            </a:r>
            <a:r>
              <a:rPr lang="zh-CN" altLang="en-US" dirty="0"/>
              <a:t>互现频率高的相互连接的几个字作为输入的单位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50619" y="2169433"/>
            <a:ext cx="10759407" cy="5909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《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信息处理用现代汉语分词规范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》1992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7.6.3 </a:t>
            </a:r>
            <a:r>
              <a:rPr lang="zh-CN" altLang="en-US" dirty="0"/>
              <a:t>基于统计的词性标注方法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7667" y="2238411"/>
            <a:ext cx="6686846" cy="3918548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b="1" dirty="0"/>
              <a:t>使用 </a:t>
            </a:r>
            <a:r>
              <a:rPr lang="en-US" altLang="zh-CN" sz="2800" b="1" dirty="0"/>
              <a:t>HMM </a:t>
            </a:r>
            <a:r>
              <a:rPr lang="zh-CN" altLang="en-US" sz="2800" b="1" dirty="0"/>
              <a:t>自动分词 </a:t>
            </a:r>
            <a:r>
              <a:rPr lang="en-US" altLang="zh-CN" sz="2800" b="1" dirty="0"/>
              <a:t>+ </a:t>
            </a:r>
            <a:r>
              <a:rPr lang="zh-CN" altLang="en-US" sz="2800" b="1" dirty="0"/>
              <a:t>词性标注</a:t>
            </a:r>
            <a:endParaRPr lang="en-US" altLang="zh-CN" sz="2800" b="1" dirty="0"/>
          </a:p>
          <a:p>
            <a:pPr marL="0" indent="0">
              <a:buNone/>
            </a:pPr>
            <a:endParaRPr lang="en-US" altLang="zh-CN" sz="2800" b="1" dirty="0"/>
          </a:p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自动分词：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给定一个字的序列，找出最可能的标签序列。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观察状态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字序列；隐藏状态 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标签序列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词性标注：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给定一个词的序列，找出最可能的词性序列。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观察状态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词序列；隐藏状态 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词性标记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431364" y="2227398"/>
            <a:ext cx="436447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观察状态、隐藏状态</a:t>
            </a:r>
            <a:endParaRPr lang="zh-CN" altLang="en-US" dirty="0"/>
          </a:p>
          <a:p>
            <a:r>
              <a:rPr lang="zh-CN" altLang="en-US" dirty="0"/>
              <a:t>初始状态概率、状态转移概率、发射概率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1363" y="2884742"/>
            <a:ext cx="4358657" cy="246754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4031" y="6525383"/>
            <a:ext cx="54380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http://www.hankcs.com/nlp/hmm-and-segmentation-tagging-named-entity-recognition.html</a:t>
            </a:r>
            <a:endParaRPr lang="zh-CN" altLang="en-US" sz="1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363" y="5363300"/>
            <a:ext cx="4353890" cy="7936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513" y="800867"/>
            <a:ext cx="3066495" cy="98565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HMM</a:t>
            </a:r>
            <a:r>
              <a:rPr lang="zh-CN" altLang="en-US" dirty="0"/>
              <a:t>词性标注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605" y="2336873"/>
            <a:ext cx="7597798" cy="40541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067" y="267261"/>
            <a:ext cx="4473328" cy="464098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133" y="785654"/>
            <a:ext cx="9613861" cy="108093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HMM</a:t>
            </a:r>
            <a:r>
              <a:rPr lang="zh-CN" altLang="en-US" dirty="0"/>
              <a:t>的分词，词性标注，命名实体识别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3885" y="2032934"/>
            <a:ext cx="5555345" cy="4332874"/>
          </a:xfrm>
        </p:spPr>
      </p:pic>
      <p:sp>
        <p:nvSpPr>
          <p:cNvPr id="11" name="文本框 10"/>
          <p:cNvSpPr txBox="1"/>
          <p:nvPr/>
        </p:nvSpPr>
        <p:spPr>
          <a:xfrm>
            <a:off x="591960" y="63658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https://github.com/liuhuanyong/HuanNLP</a:t>
            </a:r>
            <a:endParaRPr lang="zh-CN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前沿发展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1094" y="2107507"/>
            <a:ext cx="5524116" cy="927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highlight>
                  <a:srgbClr val="008000"/>
                </a:highlight>
              </a:rPr>
              <a:t>HMM</a:t>
            </a:r>
            <a:r>
              <a:rPr lang="zh-CN" altLang="en-US" dirty="0"/>
              <a:t>，</a:t>
            </a:r>
            <a:r>
              <a:rPr lang="en-US" altLang="zh-CN" dirty="0"/>
              <a:t>CRF</a:t>
            </a:r>
            <a:r>
              <a:rPr lang="zh-CN" altLang="en-US" dirty="0"/>
              <a:t>，</a:t>
            </a:r>
            <a:r>
              <a:rPr lang="en-US" altLang="zh-CN" dirty="0"/>
              <a:t>BiLSTM</a:t>
            </a:r>
            <a:r>
              <a:rPr lang="zh-CN" altLang="en-US" dirty="0"/>
              <a:t>，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000080"/>
                </a:highlight>
              </a:rPr>
              <a:t>BiLSTM+CRF</a:t>
            </a:r>
            <a:endParaRPr lang="en-US" altLang="zh-CN" b="1" dirty="0">
              <a:solidFill>
                <a:srgbClr val="FF0000"/>
              </a:solidFill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en-US" altLang="zh-CN" sz="1000" dirty="0">
                <a:hlinkClick r:id="rId1"/>
              </a:rPr>
              <a:t>https://zhuanlan.zhihu.com/p/100969186?utm_source=com.gzqwkj.cshu</a:t>
            </a:r>
            <a:endParaRPr lang="en-US" altLang="zh-CN" sz="1000" dirty="0"/>
          </a:p>
          <a:p>
            <a:endParaRPr lang="zh-CN" altLang="en-US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68" y="2830853"/>
            <a:ext cx="5471809" cy="14363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2006" y="4361878"/>
            <a:ext cx="471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https://zhuanlan.zhihu.com/p/112340282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82006" y="6429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https://www.aclweb.org/anthology/N19-1342.pdf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93" y="4775583"/>
            <a:ext cx="5355503" cy="16739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792" y="4471004"/>
            <a:ext cx="5823626" cy="228307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096000" y="40098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https://arxiv.org/abs/1810.04805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792" y="2046207"/>
            <a:ext cx="3047999" cy="196160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954723" y="1569439"/>
            <a:ext cx="9315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LSTM</a:t>
            </a:r>
            <a:r>
              <a:rPr lang="zh-CN" altLang="en-US" dirty="0"/>
              <a:t>的全称是</a:t>
            </a:r>
            <a:r>
              <a:rPr lang="en-US" altLang="zh-CN" dirty="0"/>
              <a:t>Long Short Term Memory</a:t>
            </a:r>
            <a:r>
              <a:rPr lang="zh-CN" altLang="en-US" dirty="0"/>
              <a:t>，它是</a:t>
            </a:r>
            <a:r>
              <a:rPr lang="en-US" altLang="zh-CN" dirty="0"/>
              <a:t>RNN</a:t>
            </a:r>
            <a:r>
              <a:rPr lang="zh-CN" altLang="en-US" dirty="0"/>
              <a:t>（</a:t>
            </a:r>
            <a:r>
              <a:rPr lang="en-US" altLang="zh-CN" dirty="0"/>
              <a:t>Recurrent Neural Network</a:t>
            </a:r>
            <a:r>
              <a:rPr lang="zh-CN" altLang="en-US" dirty="0"/>
              <a:t>）的一种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2937755" y="1253946"/>
            <a:ext cx="6134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条件随机场 </a:t>
            </a:r>
            <a:r>
              <a:rPr lang="en-US" altLang="zh-CN" dirty="0"/>
              <a:t>conditional random field</a:t>
            </a:r>
            <a:r>
              <a:rPr lang="zh-CN" altLang="en-US" dirty="0"/>
              <a:t>，</a:t>
            </a:r>
            <a:r>
              <a:rPr lang="en-US" altLang="zh-CN" dirty="0"/>
              <a:t>CRF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963694" y="931073"/>
            <a:ext cx="7457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最大熵马尔科夫模型 </a:t>
            </a:r>
            <a:r>
              <a:rPr lang="en-US" altLang="zh-CN" dirty="0"/>
              <a:t>Maximum Entropy Markov Model </a:t>
            </a:r>
            <a:r>
              <a:rPr lang="zh-CN" altLang="en-US" dirty="0"/>
              <a:t>，</a:t>
            </a:r>
            <a:r>
              <a:rPr lang="en-US" altLang="zh-CN" dirty="0"/>
              <a:t>MEMM</a:t>
            </a:r>
            <a:endParaRPr lang="zh-CN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扩展学习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6131" y="2254266"/>
            <a:ext cx="3025402" cy="30330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2" y="2254266"/>
            <a:ext cx="2732735" cy="40282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262" y="2254266"/>
            <a:ext cx="3071821" cy="44727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907" y="2254266"/>
            <a:ext cx="2827981" cy="434521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630456" y="3298074"/>
            <a:ext cx="405439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Franklin Gothic Book" panose="020B0503020102020204" pitchFamily="34" charset="0"/>
              </a:rPr>
              <a:t>THE END</a:t>
            </a:r>
            <a:endParaRPr lang="zh-CN" altLang="en-US" sz="8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2364829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交集型切分歧义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7.3】	</a:t>
            </a:r>
            <a:r>
              <a:rPr lang="zh-CN" altLang="en-US" dirty="0"/>
              <a:t>乒乓球拍卖完了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乒乓球 </a:t>
            </a:r>
            <a:r>
              <a:rPr lang="en-US" altLang="zh-CN" dirty="0"/>
              <a:t>/ </a:t>
            </a:r>
            <a:r>
              <a:rPr lang="zh-CN" altLang="en-US" dirty="0"/>
              <a:t>拍卖 </a:t>
            </a:r>
            <a:r>
              <a:rPr lang="en-US" altLang="zh-CN" dirty="0"/>
              <a:t>/ </a:t>
            </a:r>
            <a:r>
              <a:rPr lang="zh-CN" altLang="en-US" dirty="0"/>
              <a:t>完 </a:t>
            </a:r>
            <a:r>
              <a:rPr lang="en-US" altLang="zh-CN" dirty="0"/>
              <a:t>/ </a:t>
            </a:r>
            <a:r>
              <a:rPr lang="zh-CN" altLang="en-US" dirty="0"/>
              <a:t>了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乒乓球拍 </a:t>
            </a:r>
            <a:r>
              <a:rPr lang="en-US" altLang="zh-CN" dirty="0"/>
              <a:t>/ </a:t>
            </a:r>
            <a:r>
              <a:rPr lang="zh-CN" altLang="en-US" dirty="0"/>
              <a:t>卖 </a:t>
            </a:r>
            <a:r>
              <a:rPr lang="en-US" altLang="zh-CN" dirty="0"/>
              <a:t>/ </a:t>
            </a:r>
            <a:r>
              <a:rPr lang="zh-CN" altLang="en-US" dirty="0"/>
              <a:t>完 </a:t>
            </a:r>
            <a:r>
              <a:rPr lang="en-US" altLang="zh-CN" dirty="0"/>
              <a:t>/ </a:t>
            </a:r>
            <a:r>
              <a:rPr lang="zh-CN" altLang="en-US" dirty="0"/>
              <a:t>了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967" y="5204409"/>
            <a:ext cx="1988992" cy="6325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879" y="5204409"/>
            <a:ext cx="2484335" cy="60965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75761" y="5947437"/>
            <a:ext cx="123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LTP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1306748" y="5998526"/>
            <a:ext cx="123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HanLP</a:t>
            </a:r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524941"/>
            <a:ext cx="9613861" cy="2773391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组合型切分歧义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7.4】</a:t>
            </a:r>
            <a:r>
              <a:rPr lang="zh-CN" altLang="en-US" dirty="0"/>
              <a:t>马上 ：他</a:t>
            </a:r>
            <a:r>
              <a:rPr lang="en-US" altLang="zh-CN" dirty="0"/>
              <a:t>/</a:t>
            </a:r>
            <a:r>
              <a:rPr lang="zh-CN" altLang="en-US" dirty="0"/>
              <a:t>从</a:t>
            </a:r>
            <a:r>
              <a:rPr lang="en-US" altLang="zh-CN" dirty="0"/>
              <a:t>/</a:t>
            </a:r>
            <a:r>
              <a:rPr lang="zh-CN" altLang="en-US" dirty="0"/>
              <a:t>马</a:t>
            </a:r>
            <a:r>
              <a:rPr lang="en-US" altLang="zh-CN" dirty="0"/>
              <a:t>/</a:t>
            </a:r>
            <a:r>
              <a:rPr lang="zh-CN" altLang="en-US" dirty="0"/>
              <a:t>上</a:t>
            </a:r>
            <a:r>
              <a:rPr lang="en-US" altLang="zh-CN" dirty="0"/>
              <a:t>/</a:t>
            </a:r>
            <a:r>
              <a:rPr lang="zh-CN" altLang="en-US" dirty="0"/>
              <a:t>跳</a:t>
            </a:r>
            <a:r>
              <a:rPr lang="en-US" altLang="zh-CN" dirty="0"/>
              <a:t>/</a:t>
            </a:r>
            <a:r>
              <a:rPr lang="zh-CN" altLang="en-US" dirty="0"/>
              <a:t>下</a:t>
            </a:r>
            <a:r>
              <a:rPr lang="en-US" altLang="zh-CN" dirty="0"/>
              <a:t>/</a:t>
            </a:r>
            <a:r>
              <a:rPr lang="zh-CN" altLang="en-US" dirty="0"/>
              <a:t>来； 我</a:t>
            </a:r>
            <a:r>
              <a:rPr lang="en-US" altLang="zh-CN" dirty="0"/>
              <a:t>/</a:t>
            </a:r>
            <a:r>
              <a:rPr lang="zh-CN" altLang="en-US" dirty="0"/>
              <a:t>马上</a:t>
            </a:r>
            <a:r>
              <a:rPr lang="en-US" altLang="zh-CN" dirty="0"/>
              <a:t>/</a:t>
            </a:r>
            <a:r>
              <a:rPr lang="zh-CN" altLang="en-US" dirty="0"/>
              <a:t>就</a:t>
            </a:r>
            <a:r>
              <a:rPr lang="en-US" altLang="zh-CN" dirty="0"/>
              <a:t>/</a:t>
            </a:r>
            <a:r>
              <a:rPr lang="zh-CN" altLang="en-US" dirty="0"/>
              <a:t>来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7.5】</a:t>
            </a:r>
            <a:r>
              <a:rPr lang="zh-CN" altLang="en-US" dirty="0"/>
              <a:t>将来： 他</a:t>
            </a:r>
            <a:r>
              <a:rPr lang="en-US" altLang="zh-CN" dirty="0"/>
              <a:t>/</a:t>
            </a:r>
            <a:r>
              <a:rPr lang="zh-CN" altLang="en-US" dirty="0"/>
              <a:t>将</a:t>
            </a:r>
            <a:r>
              <a:rPr lang="en-US" altLang="zh-CN" dirty="0"/>
              <a:t>/</a:t>
            </a:r>
            <a:r>
              <a:rPr lang="zh-CN" altLang="en-US" dirty="0"/>
              <a:t>来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校</a:t>
            </a:r>
            <a:r>
              <a:rPr lang="en-US" altLang="zh-CN" dirty="0"/>
              <a:t>/</a:t>
            </a:r>
            <a:r>
              <a:rPr lang="zh-CN" altLang="en-US" dirty="0"/>
              <a:t>参观； 将来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校</a:t>
            </a:r>
            <a:r>
              <a:rPr lang="en-US" altLang="zh-CN" dirty="0"/>
              <a:t>/</a:t>
            </a:r>
            <a:r>
              <a:rPr lang="zh-CN" altLang="en-US" dirty="0"/>
              <a:t>会</a:t>
            </a:r>
            <a:r>
              <a:rPr lang="en-US" altLang="zh-CN" dirty="0"/>
              <a:t>/</a:t>
            </a:r>
            <a:r>
              <a:rPr lang="zh-CN" altLang="en-US" dirty="0"/>
              <a:t>有</a:t>
            </a:r>
            <a:r>
              <a:rPr lang="en-US" altLang="zh-CN" dirty="0"/>
              <a:t>/</a:t>
            </a:r>
            <a:r>
              <a:rPr lang="zh-CN" altLang="en-US" dirty="0"/>
              <a:t>很</a:t>
            </a:r>
            <a:r>
              <a:rPr lang="en-US" altLang="zh-CN" dirty="0"/>
              <a:t>/</a:t>
            </a:r>
            <a:r>
              <a:rPr lang="zh-CN" altLang="en-US" dirty="0"/>
              <a:t>大</a:t>
            </a:r>
            <a:r>
              <a:rPr lang="en-US" altLang="zh-CN" dirty="0"/>
              <a:t>/</a:t>
            </a:r>
            <a:r>
              <a:rPr lang="zh-CN" altLang="en-US" dirty="0"/>
              <a:t>的</a:t>
            </a:r>
            <a:r>
              <a:rPr lang="en-US" altLang="zh-CN" dirty="0"/>
              <a:t>/</a:t>
            </a:r>
            <a:r>
              <a:rPr lang="zh-CN" altLang="en-US" dirty="0"/>
              <a:t>发展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7.6】</a:t>
            </a:r>
            <a:r>
              <a:rPr lang="zh-CN" altLang="en-US" dirty="0"/>
              <a:t>个人： 屋子</a:t>
            </a:r>
            <a:r>
              <a:rPr lang="en-US" altLang="zh-CN" dirty="0"/>
              <a:t>/</a:t>
            </a:r>
            <a:r>
              <a:rPr lang="zh-CN" altLang="en-US" dirty="0"/>
              <a:t>里</a:t>
            </a:r>
            <a:r>
              <a:rPr lang="en-US" altLang="zh-CN" dirty="0"/>
              <a:t>/</a:t>
            </a:r>
            <a:r>
              <a:rPr lang="zh-CN" altLang="en-US" dirty="0"/>
              <a:t>只</a:t>
            </a:r>
            <a:r>
              <a:rPr lang="en-US" altLang="zh-CN" dirty="0"/>
              <a:t>/</a:t>
            </a:r>
            <a:r>
              <a:rPr lang="zh-CN" altLang="en-US" dirty="0"/>
              <a:t>有</a:t>
            </a:r>
            <a:r>
              <a:rPr lang="en-US" altLang="zh-CN" dirty="0"/>
              <a:t>/</a:t>
            </a:r>
            <a:r>
              <a:rPr lang="zh-CN" altLang="en-US" dirty="0"/>
              <a:t>一</a:t>
            </a:r>
            <a:r>
              <a:rPr lang="en-US" altLang="zh-CN" dirty="0"/>
              <a:t>/</a:t>
            </a:r>
            <a:r>
              <a:rPr lang="zh-CN" altLang="en-US" dirty="0"/>
              <a:t>个</a:t>
            </a:r>
            <a:r>
              <a:rPr lang="en-US" altLang="zh-CN" dirty="0"/>
              <a:t>/</a:t>
            </a:r>
            <a:r>
              <a:rPr lang="zh-CN" altLang="en-US" dirty="0"/>
              <a:t>人； 这</a:t>
            </a:r>
            <a:r>
              <a:rPr lang="en-US" altLang="zh-CN" dirty="0"/>
              <a:t>/</a:t>
            </a:r>
            <a:r>
              <a:rPr lang="zh-CN" altLang="en-US" dirty="0"/>
              <a:t>是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个人</a:t>
            </a:r>
            <a:r>
              <a:rPr lang="en-US" altLang="zh-CN" dirty="0"/>
              <a:t>/</a:t>
            </a:r>
            <a:r>
              <a:rPr lang="zh-CN" altLang="en-US" dirty="0"/>
              <a:t>的</a:t>
            </a:r>
            <a:r>
              <a:rPr lang="en-US" altLang="zh-CN" dirty="0"/>
              <a:t>/</a:t>
            </a:r>
            <a:r>
              <a:rPr lang="zh-CN" altLang="en-US" dirty="0"/>
              <a:t>意见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5398" y="5634746"/>
            <a:ext cx="3071126" cy="7087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373" y="5634746"/>
            <a:ext cx="2804403" cy="7468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100166"/>
            <a:ext cx="9613861" cy="181359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3. </a:t>
            </a:r>
            <a:r>
              <a:rPr lang="zh-CN" altLang="en-US" sz="4000" dirty="0"/>
              <a:t>“真歧义”和“伪歧义”</a:t>
            </a:r>
            <a:endParaRPr lang="en-US" altLang="zh-CN" sz="4000" dirty="0"/>
          </a:p>
          <a:p>
            <a:pPr marL="457200" lvl="1" indent="0">
              <a:buNone/>
            </a:pPr>
            <a:r>
              <a:rPr lang="zh-CN" altLang="en-US" sz="2800" dirty="0"/>
              <a:t>真歧义：存在两种或两种以上的可实现的切分形式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zh-CN" altLang="en-US" sz="2800" dirty="0"/>
              <a:t>伪歧义：一般只有一种正确的切分形式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810638" y="40984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必须加强企业中国有资产的管理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867" y="4501782"/>
            <a:ext cx="3764606" cy="6706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0638" y="5251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中国有能力解决香港问题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67" y="5700472"/>
            <a:ext cx="3185436" cy="9678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0</TotalTime>
  <Words>9819</Words>
  <Application>WPS 演示</Application>
  <PresentationFormat>宽屏</PresentationFormat>
  <Paragraphs>990</Paragraphs>
  <Slides>65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81" baseType="lpstr">
      <vt:lpstr>Arial</vt:lpstr>
      <vt:lpstr>宋体</vt:lpstr>
      <vt:lpstr>Wingdings</vt:lpstr>
      <vt:lpstr>等线</vt:lpstr>
      <vt:lpstr>-apple-system</vt:lpstr>
      <vt:lpstr>Segoe Print</vt:lpstr>
      <vt:lpstr>等线 Light</vt:lpstr>
      <vt:lpstr>微软雅黑</vt:lpstr>
      <vt:lpstr>Arial Unicode MS</vt:lpstr>
      <vt:lpstr>SF Pro SC</vt:lpstr>
      <vt:lpstr>Lato</vt:lpstr>
      <vt:lpstr>PingFangSC</vt:lpstr>
      <vt:lpstr>Helvetica</vt:lpstr>
      <vt:lpstr>Franklin Gothic Book</vt:lpstr>
      <vt:lpstr>PMingLiU</vt:lpstr>
      <vt:lpstr>柏林</vt:lpstr>
      <vt:lpstr>自然语言处理技术基础 Natural Language Processing，NLP</vt:lpstr>
      <vt:lpstr>词法分析 Morphological Analysis</vt:lpstr>
      <vt:lpstr>第7章 词法分析</vt:lpstr>
      <vt:lpstr>7.1 中文自动分词及其基本问题　</vt:lpstr>
      <vt:lpstr>7.1 中文自动分词及其基本问题　</vt:lpstr>
      <vt:lpstr>7.1.1 分词规范与词表</vt:lpstr>
      <vt:lpstr>7.1.2 切分歧义问题</vt:lpstr>
      <vt:lpstr>7.1.2 切分歧义问题</vt:lpstr>
      <vt:lpstr>7.1.2 切分歧义问题</vt:lpstr>
      <vt:lpstr>7.1.3 未登录词识别问题</vt:lpstr>
      <vt:lpstr>命名实体识别 Named Entity Recognition，NER</vt:lpstr>
      <vt:lpstr>识别模板</vt:lpstr>
      <vt:lpstr>7.2 基本分词方法</vt:lpstr>
      <vt:lpstr>1.最大匹配法 Maximum Match Method</vt:lpstr>
      <vt:lpstr>1.最大匹配法-算法：</vt:lpstr>
      <vt:lpstr>1.最大匹配法-流程图</vt:lpstr>
      <vt:lpstr>1.最大匹配法-编程实现：</vt:lpstr>
      <vt:lpstr>2.最少分词法（最短路径）</vt:lpstr>
      <vt:lpstr>N-最短路径法（前N个最短路径）</vt:lpstr>
      <vt:lpstr>PowerPoint 演示文稿</vt:lpstr>
      <vt:lpstr>PowerPoint 演示文稿</vt:lpstr>
      <vt:lpstr>PowerPoint 演示文稿</vt:lpstr>
      <vt:lpstr>PowerPoint 演示文稿</vt:lpstr>
      <vt:lpstr>词图上的维特比算法</vt:lpstr>
      <vt:lpstr>Viterbi算法</vt:lpstr>
      <vt:lpstr>CODE</vt:lpstr>
      <vt:lpstr>3.最大概率法</vt:lpstr>
      <vt:lpstr>算法描述</vt:lpstr>
      <vt:lpstr>第一步：遍历整句话，找出全部候选词和在语料库中的词频</vt:lpstr>
      <vt:lpstr>第二步：找出全部左邻词</vt:lpstr>
      <vt:lpstr>第三步：计算累计概率，选出最佳左邻词</vt:lpstr>
      <vt:lpstr>                                                      CODE</vt:lpstr>
      <vt:lpstr>4.与词性标注结合的分词方法</vt:lpstr>
      <vt:lpstr>算法举例：</vt:lpstr>
      <vt:lpstr> 5.基于互现信息的分词方法</vt:lpstr>
      <vt:lpstr> 6.基于字分类的分词方法</vt:lpstr>
      <vt:lpstr>基于HMM的分词方法</vt:lpstr>
      <vt:lpstr>用Viterbi算法求解中文分词问题</vt:lpstr>
      <vt:lpstr>确定边界条件和路径回溯</vt:lpstr>
      <vt:lpstr>HMM中文分词</vt:lpstr>
      <vt:lpstr>7.基于实例的汉语分词方法</vt:lpstr>
      <vt:lpstr>各种分词方法对语言学资源的利用情况</vt:lpstr>
      <vt:lpstr>7.3 中文姓名识别</vt:lpstr>
      <vt:lpstr>7.3.1 基于规则的方法</vt:lpstr>
      <vt:lpstr>7.3.2 基于统计的方法</vt:lpstr>
      <vt:lpstr>对比两种方法</vt:lpstr>
      <vt:lpstr>CODE：HMM——NER</vt:lpstr>
      <vt:lpstr>7.4 汉语自动分词系统的评价</vt:lpstr>
      <vt:lpstr>7.4 汉语自动分词系统的评价</vt:lpstr>
      <vt:lpstr>准确率 – Accuracy</vt:lpstr>
      <vt:lpstr>精确率（查准率）- Precision</vt:lpstr>
      <vt:lpstr>召回率（查全率）- Recall</vt:lpstr>
      <vt:lpstr>F1分数</vt:lpstr>
      <vt:lpstr>SIGHAN -汉字特别兴趣小组</vt:lpstr>
      <vt:lpstr>7.5 英语形态还原</vt:lpstr>
      <vt:lpstr>7.6 词性标注（Part-of-Speech tagging 或 POS tagging)</vt:lpstr>
      <vt:lpstr>7.6 词性标注</vt:lpstr>
      <vt:lpstr>7.6.1 词性标记集 POS Tagset</vt:lpstr>
      <vt:lpstr>7.6.2 基于规则的词性标注方法</vt:lpstr>
      <vt:lpstr>7.6.3 基于统计的词性标注方法</vt:lpstr>
      <vt:lpstr>HMM词性标注</vt:lpstr>
      <vt:lpstr>基于HMM的分词，词性标注，命名实体识别</vt:lpstr>
      <vt:lpstr>前沿发展</vt:lpstr>
      <vt:lpstr>扩展学习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自然语言处理技术基础</dc:title>
  <dc:creator>David yonggang</dc:creator>
  <cp:lastModifiedBy>DAVID</cp:lastModifiedBy>
  <cp:revision>203</cp:revision>
  <dcterms:created xsi:type="dcterms:W3CDTF">2020-06-27T17:50:00Z</dcterms:created>
  <dcterms:modified xsi:type="dcterms:W3CDTF">2020-12-15T05:26:52Z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